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378" r:id="rId3"/>
    <p:sldId id="350" r:id="rId4"/>
    <p:sldId id="275" r:id="rId5"/>
    <p:sldId id="284" r:id="rId6"/>
    <p:sldId id="366" r:id="rId7"/>
    <p:sldId id="379" r:id="rId8"/>
    <p:sldId id="358" r:id="rId9"/>
    <p:sldId id="374" r:id="rId10"/>
    <p:sldId id="380" r:id="rId11"/>
    <p:sldId id="376" r:id="rId12"/>
    <p:sldId id="377" r:id="rId13"/>
    <p:sldId id="327" r:id="rId14"/>
    <p:sldId id="373" r:id="rId15"/>
    <p:sldId id="371" r:id="rId16"/>
    <p:sldId id="342" r:id="rId17"/>
    <p:sldId id="375" r:id="rId18"/>
    <p:sldId id="344" r:id="rId19"/>
    <p:sldId id="28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703" autoAdjust="0"/>
    <p:restoredTop sz="94660"/>
  </p:normalViewPr>
  <p:slideViewPr>
    <p:cSldViewPr snapToGrid="0">
      <p:cViewPr varScale="1">
        <p:scale>
          <a:sx n="88" d="100"/>
          <a:sy n="88" d="100"/>
        </p:scale>
        <p:origin x="300"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51A77C-815B-4641-A489-CDDCE93DD91E}" type="datetimeFigureOut">
              <a:rPr lang="en-US" smtClean="0"/>
              <a:t>4/28/2018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33EEBF-8F53-4654-96B1-B2D4BA4BDCBC}" type="slidenum">
              <a:rPr lang="en-US" smtClean="0"/>
              <a:t>‹#›</a:t>
            </a:fld>
            <a:endParaRPr lang="en-US"/>
          </a:p>
        </p:txBody>
      </p:sp>
    </p:spTree>
    <p:extLst>
      <p:ext uri="{BB962C8B-B14F-4D97-AF65-F5344CB8AC3E}">
        <p14:creationId xmlns:p14="http://schemas.microsoft.com/office/powerpoint/2010/main" val="2394204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33EEBF-8F53-4654-96B1-B2D4BA4BDCBC}" type="slidenum">
              <a:rPr lang="en-US" smtClean="0"/>
              <a:t>1</a:t>
            </a:fld>
            <a:endParaRPr lang="en-US"/>
          </a:p>
        </p:txBody>
      </p:sp>
    </p:spTree>
    <p:extLst>
      <p:ext uri="{BB962C8B-B14F-4D97-AF65-F5344CB8AC3E}">
        <p14:creationId xmlns:p14="http://schemas.microsoft.com/office/powerpoint/2010/main" val="1374325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E462BBF-9DF1-486E-B446-B8695823EF91}" type="datetime1">
              <a:rPr lang="en-US" smtClean="0"/>
              <a:t>4/28/2018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2B34C-228D-4C96-BD23-53A2368A7952}" type="slidenum">
              <a:rPr lang="en-US" smtClean="0"/>
              <a:t>‹#›</a:t>
            </a:fld>
            <a:endParaRPr lang="en-US"/>
          </a:p>
        </p:txBody>
      </p:sp>
    </p:spTree>
    <p:extLst>
      <p:ext uri="{BB962C8B-B14F-4D97-AF65-F5344CB8AC3E}">
        <p14:creationId xmlns:p14="http://schemas.microsoft.com/office/powerpoint/2010/main" val="433398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981634-D1B6-49F7-B4A0-B1C3628A319B}" type="datetime1">
              <a:rPr lang="en-US" smtClean="0"/>
              <a:t>4/28/2018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2B34C-228D-4C96-BD23-53A2368A7952}" type="slidenum">
              <a:rPr lang="en-US" smtClean="0"/>
              <a:t>‹#›</a:t>
            </a:fld>
            <a:endParaRPr lang="en-US"/>
          </a:p>
        </p:txBody>
      </p:sp>
    </p:spTree>
    <p:extLst>
      <p:ext uri="{BB962C8B-B14F-4D97-AF65-F5344CB8AC3E}">
        <p14:creationId xmlns:p14="http://schemas.microsoft.com/office/powerpoint/2010/main" val="1893364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68D25BE-0516-49B6-BA31-70AAA152AF0C}" type="datetime1">
              <a:rPr lang="en-US" smtClean="0"/>
              <a:t>4/28/2018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2B34C-228D-4C96-BD23-53A2368A7952}" type="slidenum">
              <a:rPr lang="en-US" smtClean="0"/>
              <a:t>‹#›</a:t>
            </a:fld>
            <a:endParaRPr lang="en-US"/>
          </a:p>
        </p:txBody>
      </p:sp>
    </p:spTree>
    <p:extLst>
      <p:ext uri="{BB962C8B-B14F-4D97-AF65-F5344CB8AC3E}">
        <p14:creationId xmlns:p14="http://schemas.microsoft.com/office/powerpoint/2010/main" val="555996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F7E3B8B-44EE-466C-AF90-AD9C5230ED25}" type="datetime1">
              <a:rPr lang="en-US" smtClean="0"/>
              <a:t>4/28/2018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2B34C-228D-4C96-BD23-53A2368A7952}" type="slidenum">
              <a:rPr lang="en-US" smtClean="0"/>
              <a:t>‹#›</a:t>
            </a:fld>
            <a:endParaRPr lang="en-US"/>
          </a:p>
        </p:txBody>
      </p:sp>
    </p:spTree>
    <p:extLst>
      <p:ext uri="{BB962C8B-B14F-4D97-AF65-F5344CB8AC3E}">
        <p14:creationId xmlns:p14="http://schemas.microsoft.com/office/powerpoint/2010/main" val="1549899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8846F8-E1CD-449F-9F0D-DA52C848309B}" type="datetime1">
              <a:rPr lang="en-US" smtClean="0"/>
              <a:t>4/28/2018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2B34C-228D-4C96-BD23-53A2368A7952}" type="slidenum">
              <a:rPr lang="en-US" smtClean="0"/>
              <a:t>‹#›</a:t>
            </a:fld>
            <a:endParaRPr lang="en-US"/>
          </a:p>
        </p:txBody>
      </p:sp>
    </p:spTree>
    <p:extLst>
      <p:ext uri="{BB962C8B-B14F-4D97-AF65-F5344CB8AC3E}">
        <p14:creationId xmlns:p14="http://schemas.microsoft.com/office/powerpoint/2010/main" val="1477163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CC4E26F-74C1-4203-B9CC-E998EC3C6135}" type="datetime1">
              <a:rPr lang="en-US" smtClean="0"/>
              <a:t>4/28/2018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F2B34C-228D-4C96-BD23-53A2368A7952}" type="slidenum">
              <a:rPr lang="en-US" smtClean="0"/>
              <a:t>‹#›</a:t>
            </a:fld>
            <a:endParaRPr lang="en-US"/>
          </a:p>
        </p:txBody>
      </p:sp>
    </p:spTree>
    <p:extLst>
      <p:ext uri="{BB962C8B-B14F-4D97-AF65-F5344CB8AC3E}">
        <p14:creationId xmlns:p14="http://schemas.microsoft.com/office/powerpoint/2010/main" val="3424347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FD05361-8227-490A-B629-9BCFF055E9C3}" type="datetime1">
              <a:rPr lang="en-US" smtClean="0"/>
              <a:t>4/28/2018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F2B34C-228D-4C96-BD23-53A2368A7952}" type="slidenum">
              <a:rPr lang="en-US" smtClean="0"/>
              <a:t>‹#›</a:t>
            </a:fld>
            <a:endParaRPr lang="en-US"/>
          </a:p>
        </p:txBody>
      </p:sp>
    </p:spTree>
    <p:extLst>
      <p:ext uri="{BB962C8B-B14F-4D97-AF65-F5344CB8AC3E}">
        <p14:creationId xmlns:p14="http://schemas.microsoft.com/office/powerpoint/2010/main" val="1536020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65F1B1D-4C32-4999-AF53-5133257B0EE8}" type="datetime1">
              <a:rPr lang="en-US" smtClean="0"/>
              <a:t>4/28/2018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F2B34C-228D-4C96-BD23-53A2368A7952}" type="slidenum">
              <a:rPr lang="en-US" smtClean="0"/>
              <a:t>‹#›</a:t>
            </a:fld>
            <a:endParaRPr lang="en-US"/>
          </a:p>
        </p:txBody>
      </p:sp>
    </p:spTree>
    <p:extLst>
      <p:ext uri="{BB962C8B-B14F-4D97-AF65-F5344CB8AC3E}">
        <p14:creationId xmlns:p14="http://schemas.microsoft.com/office/powerpoint/2010/main" val="1185816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60AEC3-4244-4BF5-9071-810AE3860DD9}" type="datetime1">
              <a:rPr lang="en-US" smtClean="0"/>
              <a:t>4/28/2018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F2B34C-228D-4C96-BD23-53A2368A7952}" type="slidenum">
              <a:rPr lang="en-US" smtClean="0"/>
              <a:t>‹#›</a:t>
            </a:fld>
            <a:endParaRPr lang="en-US"/>
          </a:p>
        </p:txBody>
      </p:sp>
    </p:spTree>
    <p:extLst>
      <p:ext uri="{BB962C8B-B14F-4D97-AF65-F5344CB8AC3E}">
        <p14:creationId xmlns:p14="http://schemas.microsoft.com/office/powerpoint/2010/main" val="3242394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7E7AD4-4FDD-49D9-AB27-5323651EF3E2}" type="datetime1">
              <a:rPr lang="en-US" smtClean="0"/>
              <a:t>4/28/2018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F2B34C-228D-4C96-BD23-53A2368A7952}" type="slidenum">
              <a:rPr lang="en-US" smtClean="0"/>
              <a:t>‹#›</a:t>
            </a:fld>
            <a:endParaRPr lang="en-US"/>
          </a:p>
        </p:txBody>
      </p:sp>
    </p:spTree>
    <p:extLst>
      <p:ext uri="{BB962C8B-B14F-4D97-AF65-F5344CB8AC3E}">
        <p14:creationId xmlns:p14="http://schemas.microsoft.com/office/powerpoint/2010/main" val="616630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EC5F9E-E4C9-42FD-A2A9-D179EEA09188}" type="datetime1">
              <a:rPr lang="en-US" smtClean="0"/>
              <a:t>4/28/2018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F2B34C-228D-4C96-BD23-53A2368A7952}" type="slidenum">
              <a:rPr lang="en-US" smtClean="0"/>
              <a:t>‹#›</a:t>
            </a:fld>
            <a:endParaRPr lang="en-US"/>
          </a:p>
        </p:txBody>
      </p:sp>
    </p:spTree>
    <p:extLst>
      <p:ext uri="{BB962C8B-B14F-4D97-AF65-F5344CB8AC3E}">
        <p14:creationId xmlns:p14="http://schemas.microsoft.com/office/powerpoint/2010/main" val="2261565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328615-E2E8-42DE-A284-40E17833D536}" type="datetime1">
              <a:rPr lang="en-US" smtClean="0"/>
              <a:t>4/28/2018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F2B34C-228D-4C96-BD23-53A2368A7952}" type="slidenum">
              <a:rPr lang="en-US" smtClean="0"/>
              <a:t>‹#›</a:t>
            </a:fld>
            <a:endParaRPr lang="en-US"/>
          </a:p>
        </p:txBody>
      </p:sp>
    </p:spTree>
    <p:extLst>
      <p:ext uri="{BB962C8B-B14F-4D97-AF65-F5344CB8AC3E}">
        <p14:creationId xmlns:p14="http://schemas.microsoft.com/office/powerpoint/2010/main" val="3152278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hyperlink" Target="https://speakers.acm.org/speakers/koenig_5003"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social@oc-acm.or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urldefense.proofpoint.com/v2/url?u=https-3A__www.google.com_url-3Fq-3Dhttps-253A-252F-252Fwww.uberconference.com-252Fdanielswhelan-26sa-3DD-26ust-3D1502397249457000-26usg-3DAFQjCNH68XghYS6RXxmaoO-5FitJLk-2Dpt4Cg&amp;d=DwMFaQ&amp;c=TwQYWVcq0sGbkW5mKeqBpQ&amp;r=Y2KT64-VHsGJt8z8zXFUXg&amp;m=PszZJG3vHDw7c7UbeLPzCYOnAQbj98tlk7oRTkOuqQo&amp;s=ssW1yUB21l4rdXA4Yqh4texsNR29EYtc-yU4cuBAwLg&amp;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dirty="0"/>
              <a:t>OC ACM Executive Committee</a:t>
            </a:r>
            <a:br>
              <a:rPr lang="en-US" sz="3200" dirty="0"/>
            </a:br>
            <a:r>
              <a:rPr lang="en-US" sz="3200" dirty="0"/>
              <a:t>April 2018 Meeting Agenda and Notes</a:t>
            </a:r>
          </a:p>
        </p:txBody>
      </p:sp>
      <p:sp>
        <p:nvSpPr>
          <p:cNvPr id="5" name="Content Placeholder 4"/>
          <p:cNvSpPr>
            <a:spLocks noGrp="1"/>
          </p:cNvSpPr>
          <p:nvPr>
            <p:ph idx="1"/>
          </p:nvPr>
        </p:nvSpPr>
        <p:spPr>
          <a:xfrm>
            <a:off x="838200" y="1792968"/>
            <a:ext cx="10515600" cy="4351338"/>
          </a:xfrm>
        </p:spPr>
        <p:txBody>
          <a:bodyPr>
            <a:normAutofit lnSpcReduction="10000"/>
          </a:bodyPr>
          <a:lstStyle/>
          <a:p>
            <a:r>
              <a:rPr lang="en-US" dirty="0"/>
              <a:t>Introductions</a:t>
            </a:r>
          </a:p>
          <a:p>
            <a:r>
              <a:rPr lang="en-US" dirty="0"/>
              <a:t>Review and approve prior meeting minutes</a:t>
            </a:r>
          </a:p>
          <a:p>
            <a:r>
              <a:rPr lang="en-US" dirty="0"/>
              <a:t>Treasurer's Report</a:t>
            </a:r>
          </a:p>
          <a:p>
            <a:r>
              <a:rPr lang="en-US" dirty="0"/>
              <a:t>IRS status and Google G-Suite</a:t>
            </a:r>
          </a:p>
          <a:p>
            <a:r>
              <a:rPr lang="en-US" dirty="0"/>
              <a:t>New Officers (reminder)</a:t>
            </a:r>
          </a:p>
          <a:p>
            <a:r>
              <a:rPr lang="en-US" dirty="0"/>
              <a:t>2018 Program Meeting Speakers</a:t>
            </a:r>
          </a:p>
          <a:p>
            <a:r>
              <a:rPr lang="en-US" dirty="0"/>
              <a:t>May 16 Program meeting</a:t>
            </a:r>
          </a:p>
          <a:p>
            <a:r>
              <a:rPr lang="en-US" dirty="0"/>
              <a:t>Status Reports</a:t>
            </a:r>
          </a:p>
          <a:p>
            <a:r>
              <a:rPr lang="en-US" dirty="0"/>
              <a:t>Other Business</a:t>
            </a:r>
          </a:p>
        </p:txBody>
      </p:sp>
      <p:sp>
        <p:nvSpPr>
          <p:cNvPr id="2" name="Slide Number Placeholder 1"/>
          <p:cNvSpPr>
            <a:spLocks noGrp="1"/>
          </p:cNvSpPr>
          <p:nvPr>
            <p:ph type="sldNum" sz="quarter" idx="12"/>
          </p:nvPr>
        </p:nvSpPr>
        <p:spPr/>
        <p:txBody>
          <a:bodyPr/>
          <a:lstStyle/>
          <a:p>
            <a:fld id="{FBF2B34C-228D-4C96-BD23-53A2368A7952}" type="slidenum">
              <a:rPr lang="en-US" smtClean="0"/>
              <a:t>1</a:t>
            </a:fld>
            <a:endParaRPr lang="en-US"/>
          </a:p>
        </p:txBody>
      </p:sp>
      <p:sp>
        <p:nvSpPr>
          <p:cNvPr id="3" name="TextBox 2"/>
          <p:cNvSpPr txBox="1"/>
          <p:nvPr/>
        </p:nvSpPr>
        <p:spPr>
          <a:xfrm>
            <a:off x="3267308" y="6311900"/>
            <a:ext cx="6835698"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en-US" dirty="0"/>
              <a:t>Note: Meeting notes generally appear in like this text.</a:t>
            </a:r>
          </a:p>
        </p:txBody>
      </p:sp>
    </p:spTree>
    <p:extLst>
      <p:ext uri="{BB962C8B-B14F-4D97-AF65-F5344CB8AC3E}">
        <p14:creationId xmlns:p14="http://schemas.microsoft.com/office/powerpoint/2010/main" val="3158020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289673-CA4A-42C3-B40A-DD55B19D62E8}"/>
              </a:ext>
            </a:extLst>
          </p:cNvPr>
          <p:cNvSpPr>
            <a:spLocks noGrp="1"/>
          </p:cNvSpPr>
          <p:nvPr>
            <p:ph type="title"/>
          </p:nvPr>
        </p:nvSpPr>
        <p:spPr/>
        <p:txBody>
          <a:bodyPr/>
          <a:lstStyle/>
          <a:p>
            <a:r>
              <a:rPr lang="en-US" dirty="0"/>
              <a:t>Actions related to G-Suite</a:t>
            </a:r>
          </a:p>
        </p:txBody>
      </p:sp>
      <p:sp>
        <p:nvSpPr>
          <p:cNvPr id="3" name="Content Placeholder 2">
            <a:extLst>
              <a:ext uri="{FF2B5EF4-FFF2-40B4-BE49-F238E27FC236}">
                <a16:creationId xmlns:a16="http://schemas.microsoft.com/office/drawing/2014/main" xmlns="" id="{1777674D-2086-4715-8398-9F93915AA5FC}"/>
              </a:ext>
            </a:extLst>
          </p:cNvPr>
          <p:cNvSpPr>
            <a:spLocks noGrp="1"/>
          </p:cNvSpPr>
          <p:nvPr>
            <p:ph idx="1"/>
          </p:nvPr>
        </p:nvSpPr>
        <p:spPr/>
        <p:style>
          <a:lnRef idx="3">
            <a:schemeClr val="lt1"/>
          </a:lnRef>
          <a:fillRef idx="1">
            <a:schemeClr val="accent5"/>
          </a:fillRef>
          <a:effectRef idx="1">
            <a:schemeClr val="accent5"/>
          </a:effectRef>
          <a:fontRef idx="minor">
            <a:schemeClr val="lt1"/>
          </a:fontRef>
        </p:style>
        <p:txBody>
          <a:bodyPr>
            <a:normAutofit fontScale="62500" lnSpcReduction="20000"/>
          </a:bodyPr>
          <a:lstStyle/>
          <a:p>
            <a:r>
              <a:rPr lang="en-US" dirty="0"/>
              <a:t>New </a:t>
            </a:r>
            <a:r>
              <a:rPr lang="en-US" dirty="0" smtClean="0"/>
              <a:t>role-specific Chapter </a:t>
            </a:r>
            <a:r>
              <a:rPr lang="en-US" dirty="0"/>
              <a:t>email </a:t>
            </a:r>
            <a:r>
              <a:rPr lang="en-US" dirty="0" smtClean="0"/>
              <a:t>accounts have been set up for:</a:t>
            </a:r>
            <a:endParaRPr lang="en-US" dirty="0"/>
          </a:p>
          <a:p>
            <a:pPr marL="457200" lvl="1" indent="0">
              <a:buNone/>
            </a:pPr>
            <a:r>
              <a:rPr lang="en-US" dirty="0" smtClean="0"/>
              <a:t>chair@oc-acm.org		</a:t>
            </a:r>
            <a:r>
              <a:rPr lang="en-US" dirty="0" smtClean="0"/>
              <a:t>vice-chair@oc-acm.org			treasurer@oc-acm.org</a:t>
            </a:r>
          </a:p>
          <a:p>
            <a:pPr marL="457200" lvl="1" indent="0">
              <a:buNone/>
            </a:pPr>
            <a:r>
              <a:rPr lang="en-US" dirty="0" smtClean="0"/>
              <a:t>secretary@oc-acm.org		membership@oc-acm.org		webmaster@oc-acm.org</a:t>
            </a:r>
            <a:endParaRPr lang="en-US" dirty="0"/>
          </a:p>
          <a:p>
            <a:pPr marL="457200" lvl="1" indent="0">
              <a:buNone/>
            </a:pPr>
            <a:r>
              <a:rPr lang="en-US" dirty="0" smtClean="0"/>
              <a:t>video@oc-acm.org		</a:t>
            </a:r>
            <a:r>
              <a:rPr lang="en-US" dirty="0" smtClean="0"/>
              <a:t>social@oc-acm.org			</a:t>
            </a:r>
            <a:r>
              <a:rPr lang="en-US" dirty="0" smtClean="0"/>
              <a:t>communications</a:t>
            </a:r>
            <a:r>
              <a:rPr lang="en-US" dirty="0" smtClean="0"/>
              <a:t>@oc-acm.org</a:t>
            </a:r>
          </a:p>
          <a:p>
            <a:pPr marL="457200" lvl="1" indent="0">
              <a:buNone/>
            </a:pPr>
            <a:r>
              <a:rPr lang="en-US" dirty="0" smtClean="0"/>
              <a:t>sponsorships@oc-acm.org</a:t>
            </a:r>
          </a:p>
          <a:p>
            <a:r>
              <a:rPr lang="en-US" dirty="0" smtClean="0"/>
              <a:t>These email accounts are intended to be used primarily as forwarding accounts so that we can publish static email addresses which are bound to current officers and volunteers.   Ideally, most people will never have to log into their oc-acm.org accounts other than to set up forwarding.</a:t>
            </a:r>
          </a:p>
          <a:p>
            <a:r>
              <a:rPr lang="en-US" dirty="0" smtClean="0"/>
              <a:t>Team Drives have been set up for “Chapter Documents”, “Chair Working Documents” and “Treasurer Working Documents”.   Access has been granted to both the role-specific oc-acm.org accounts and to volunteers </a:t>
            </a:r>
            <a:r>
              <a:rPr lang="en-US" dirty="0" err="1" smtClean="0"/>
              <a:t>gmail</a:t>
            </a:r>
            <a:r>
              <a:rPr lang="en-US" dirty="0" smtClean="0"/>
              <a:t> accounts, which should enable volunteers to access these team drives without having to log into their role-specific accounts.  Additional team drives can be established as-needed.</a:t>
            </a:r>
          </a:p>
          <a:p>
            <a:r>
              <a:rPr lang="en-US" dirty="0" smtClean="0"/>
              <a:t>We also have G Suite calendars and we’ll likely use one of them to set up recurring meetings for th</a:t>
            </a:r>
            <a:r>
              <a:rPr lang="en-US" dirty="0" smtClean="0"/>
              <a:t>e executive committee meetings, etc.</a:t>
            </a:r>
          </a:p>
          <a:p>
            <a:r>
              <a:rPr lang="en-US" dirty="0" smtClean="0"/>
              <a:t>Google Meet can be used to provide video conferencing and screen sharing.</a:t>
            </a:r>
          </a:p>
          <a:p>
            <a:r>
              <a:rPr lang="en-US" dirty="0" smtClean="0"/>
              <a:t>Dan set up an “Orange County ACM Chapter” </a:t>
            </a:r>
            <a:r>
              <a:rPr lang="en-US" dirty="0" err="1" smtClean="0"/>
              <a:t>Youtube</a:t>
            </a:r>
            <a:r>
              <a:rPr lang="en-US" dirty="0" smtClean="0"/>
              <a:t> channel, and host posted a video produced by UCI ICS from our July 2017 meeting on that channel.</a:t>
            </a:r>
            <a:endParaRPr lang="en-US" dirty="0"/>
          </a:p>
        </p:txBody>
      </p:sp>
      <p:sp>
        <p:nvSpPr>
          <p:cNvPr id="4" name="Slide Number Placeholder 3">
            <a:extLst>
              <a:ext uri="{FF2B5EF4-FFF2-40B4-BE49-F238E27FC236}">
                <a16:creationId xmlns:a16="http://schemas.microsoft.com/office/drawing/2014/main" xmlns="" id="{0422365D-40F6-467D-9680-39E678F67663}"/>
              </a:ext>
            </a:extLst>
          </p:cNvPr>
          <p:cNvSpPr>
            <a:spLocks noGrp="1"/>
          </p:cNvSpPr>
          <p:nvPr>
            <p:ph type="sldNum" sz="quarter" idx="12"/>
          </p:nvPr>
        </p:nvSpPr>
        <p:spPr/>
        <p:txBody>
          <a:bodyPr/>
          <a:lstStyle/>
          <a:p>
            <a:fld id="{FBF2B34C-228D-4C96-BD23-53A2368A7952}" type="slidenum">
              <a:rPr lang="en-US" smtClean="0"/>
              <a:t>10</a:t>
            </a:fld>
            <a:endParaRPr lang="en-US"/>
          </a:p>
        </p:txBody>
      </p:sp>
    </p:spTree>
    <p:extLst>
      <p:ext uri="{BB962C8B-B14F-4D97-AF65-F5344CB8AC3E}">
        <p14:creationId xmlns:p14="http://schemas.microsoft.com/office/powerpoint/2010/main" val="3059000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Newly Elected Officers</a:t>
            </a:r>
          </a:p>
        </p:txBody>
      </p:sp>
      <p:sp>
        <p:nvSpPr>
          <p:cNvPr id="4" name="Content Placeholder 3"/>
          <p:cNvSpPr>
            <a:spLocks noGrp="1"/>
          </p:cNvSpPr>
          <p:nvPr>
            <p:ph idx="1"/>
          </p:nvPr>
        </p:nvSpPr>
        <p:spPr>
          <a:xfrm>
            <a:off x="677334" y="1771651"/>
            <a:ext cx="8596668" cy="940376"/>
          </a:xfrm>
        </p:spPr>
        <p:txBody>
          <a:bodyPr>
            <a:normAutofit/>
          </a:bodyPr>
          <a:lstStyle/>
          <a:p>
            <a:pPr marL="0" indent="0">
              <a:buNone/>
            </a:pPr>
            <a:r>
              <a:rPr lang="en-US" sz="2000" dirty="0"/>
              <a:t>The following were elected to positions for the term running from April 1, 2018 through March 31, 2019:</a:t>
            </a:r>
          </a:p>
          <a:p>
            <a:pPr marL="0" indent="0">
              <a:buNone/>
            </a:pPr>
            <a:endParaRPr lang="en-US" dirty="0"/>
          </a:p>
        </p:txBody>
      </p:sp>
      <p:graphicFrame>
        <p:nvGraphicFramePr>
          <p:cNvPr id="6" name="Table 5"/>
          <p:cNvGraphicFramePr>
            <a:graphicFrameLocks noGrp="1"/>
          </p:cNvGraphicFramePr>
          <p:nvPr>
            <p:extLst/>
          </p:nvPr>
        </p:nvGraphicFramePr>
        <p:xfrm>
          <a:off x="1160004" y="2712027"/>
          <a:ext cx="6963410" cy="3002280"/>
        </p:xfrm>
        <a:graphic>
          <a:graphicData uri="http://schemas.openxmlformats.org/drawingml/2006/table">
            <a:tbl>
              <a:tblPr firstRow="1" bandRow="1">
                <a:tableStyleId>{5C22544A-7EE6-4342-B048-85BDC9FD1C3A}</a:tableStyleId>
              </a:tblPr>
              <a:tblGrid>
                <a:gridCol w="3405563">
                  <a:extLst>
                    <a:ext uri="{9D8B030D-6E8A-4147-A177-3AD203B41FA5}">
                      <a16:colId xmlns:a16="http://schemas.microsoft.com/office/drawing/2014/main" xmlns="" val="20000"/>
                    </a:ext>
                  </a:extLst>
                </a:gridCol>
                <a:gridCol w="3557847">
                  <a:extLst>
                    <a:ext uri="{9D8B030D-6E8A-4147-A177-3AD203B41FA5}">
                      <a16:colId xmlns:a16="http://schemas.microsoft.com/office/drawing/2014/main" xmlns="" val="20001"/>
                    </a:ext>
                  </a:extLst>
                </a:gridCol>
              </a:tblGrid>
              <a:tr h="0">
                <a:tc>
                  <a:txBody>
                    <a:bodyPr/>
                    <a:lstStyle/>
                    <a:p>
                      <a:r>
                        <a:rPr lang="en-US" dirty="0"/>
                        <a:t>Position</a:t>
                      </a:r>
                    </a:p>
                  </a:txBody>
                  <a:tcPr/>
                </a:tc>
                <a:tc>
                  <a:txBody>
                    <a:bodyPr/>
                    <a:lstStyle/>
                    <a:p>
                      <a:r>
                        <a:rPr lang="en-US" dirty="0"/>
                        <a:t>Nominee</a:t>
                      </a:r>
                    </a:p>
                  </a:txBody>
                  <a:tcPr/>
                </a:tc>
                <a:extLst>
                  <a:ext uri="{0D108BD9-81ED-4DB2-BD59-A6C34878D82A}">
                    <a16:rowId xmlns:a16="http://schemas.microsoft.com/office/drawing/2014/main" xmlns="" val="10000"/>
                  </a:ext>
                </a:extLst>
              </a:tr>
              <a:tr h="411480">
                <a:tc>
                  <a:txBody>
                    <a:bodyPr/>
                    <a:lstStyle/>
                    <a:p>
                      <a:r>
                        <a:rPr lang="en-US" b="0" i="0" dirty="0"/>
                        <a:t>Chair</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Michael</a:t>
                      </a:r>
                      <a:r>
                        <a:rPr lang="en-US" baseline="0" dirty="0"/>
                        <a:t> </a:t>
                      </a:r>
                      <a:r>
                        <a:rPr lang="en-US" baseline="0" dirty="0" err="1"/>
                        <a:t>Fahy</a:t>
                      </a:r>
                      <a:r>
                        <a:rPr lang="en-US" dirty="0"/>
                        <a:t>, Ph.D.</a:t>
                      </a:r>
                    </a:p>
                  </a:txBody>
                  <a:tcPr/>
                </a:tc>
                <a:extLst>
                  <a:ext uri="{0D108BD9-81ED-4DB2-BD59-A6C34878D82A}">
                    <a16:rowId xmlns:a16="http://schemas.microsoft.com/office/drawing/2014/main" xmlns="" val="10001"/>
                  </a:ext>
                </a:extLst>
              </a:tr>
              <a:tr h="370840">
                <a:tc>
                  <a:txBody>
                    <a:bodyPr/>
                    <a:lstStyle/>
                    <a:p>
                      <a:r>
                        <a:rPr lang="en-US" b="0" i="0" dirty="0"/>
                        <a:t>Vice Chair</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Allen Takatsuka</a:t>
                      </a:r>
                    </a:p>
                  </a:txBody>
                  <a:tcPr/>
                </a:tc>
                <a:extLst>
                  <a:ext uri="{0D108BD9-81ED-4DB2-BD59-A6C34878D82A}">
                    <a16:rowId xmlns:a16="http://schemas.microsoft.com/office/drawing/2014/main" xmlns="" val="10002"/>
                  </a:ext>
                </a:extLst>
              </a:tr>
              <a:tr h="370840">
                <a:tc>
                  <a:txBody>
                    <a:bodyPr/>
                    <a:lstStyle/>
                    <a:p>
                      <a:r>
                        <a:rPr lang="en-US" b="0" i="0" dirty="0"/>
                        <a:t>Treasurer</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err="1"/>
                        <a:t>Nilo</a:t>
                      </a:r>
                      <a:r>
                        <a:rPr lang="en-US" dirty="0"/>
                        <a:t> </a:t>
                      </a:r>
                      <a:r>
                        <a:rPr lang="en-US" dirty="0" err="1"/>
                        <a:t>Niccolai</a:t>
                      </a:r>
                      <a:r>
                        <a:rPr lang="en-US" dirty="0"/>
                        <a:t>, Ph.D.</a:t>
                      </a:r>
                    </a:p>
                  </a:txBody>
                  <a:tcPr/>
                </a:tc>
                <a:extLst>
                  <a:ext uri="{0D108BD9-81ED-4DB2-BD59-A6C34878D82A}">
                    <a16:rowId xmlns:a16="http://schemas.microsoft.com/office/drawing/2014/main" xmlns="" val="10003"/>
                  </a:ext>
                </a:extLst>
              </a:tr>
              <a:tr h="370840">
                <a:tc>
                  <a:txBody>
                    <a:bodyPr/>
                    <a:lstStyle/>
                    <a:p>
                      <a:r>
                        <a:rPr lang="en-US" dirty="0"/>
                        <a:t>Secretary</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Daniel Whelan, Ph.D.</a:t>
                      </a:r>
                    </a:p>
                  </a:txBody>
                  <a:tcPr/>
                </a:tc>
                <a:extLst>
                  <a:ext uri="{0D108BD9-81ED-4DB2-BD59-A6C34878D82A}">
                    <a16:rowId xmlns:a16="http://schemas.microsoft.com/office/drawing/2014/main" xmlns="" val="10004"/>
                  </a:ext>
                </a:extLst>
              </a:tr>
              <a:tr h="370840">
                <a:tc>
                  <a:txBody>
                    <a:bodyPr/>
                    <a:lstStyle/>
                    <a:p>
                      <a:r>
                        <a:rPr lang="en-US" dirty="0"/>
                        <a:t>Communications</a:t>
                      </a:r>
                    </a:p>
                  </a:txBody>
                  <a:tcPr/>
                </a:tc>
                <a:tc>
                  <a:txBody>
                    <a:bodyPr/>
                    <a:lstStyle/>
                    <a:p>
                      <a:r>
                        <a:rPr lang="en-US" dirty="0"/>
                        <a:t>Mike Marin, Ph.D.</a:t>
                      </a:r>
                    </a:p>
                  </a:txBody>
                  <a:tcPr/>
                </a:tc>
                <a:extLst>
                  <a:ext uri="{0D108BD9-81ED-4DB2-BD59-A6C34878D82A}">
                    <a16:rowId xmlns:a16="http://schemas.microsoft.com/office/drawing/2014/main" xmlns="" val="10005"/>
                  </a:ext>
                </a:extLst>
              </a:tr>
              <a:tr h="370840">
                <a:tc>
                  <a:txBody>
                    <a:bodyPr/>
                    <a:lstStyle/>
                    <a:p>
                      <a:r>
                        <a:rPr lang="en-US" dirty="0"/>
                        <a:t>Webmaster</a:t>
                      </a:r>
                    </a:p>
                  </a:txBody>
                  <a:tcPr/>
                </a:tc>
                <a:tc>
                  <a:txBody>
                    <a:bodyPr/>
                    <a:lstStyle/>
                    <a:p>
                      <a:r>
                        <a:rPr lang="en-US" dirty="0"/>
                        <a:t>Lalit Patel, Ph.D.</a:t>
                      </a:r>
                    </a:p>
                  </a:txBody>
                  <a:tcPr/>
                </a:tc>
                <a:extLst>
                  <a:ext uri="{0D108BD9-81ED-4DB2-BD59-A6C34878D82A}">
                    <a16:rowId xmlns:a16="http://schemas.microsoft.com/office/drawing/2014/main" xmlns="" val="10006"/>
                  </a:ext>
                </a:extLst>
              </a:tr>
              <a:tr h="370840">
                <a:tc>
                  <a:txBody>
                    <a:bodyPr/>
                    <a:lstStyle/>
                    <a:p>
                      <a:r>
                        <a:rPr lang="en-US" dirty="0"/>
                        <a:t>Membership</a:t>
                      </a:r>
                    </a:p>
                  </a:txBody>
                  <a:tcPr/>
                </a:tc>
                <a:tc>
                  <a:txBody>
                    <a:bodyPr/>
                    <a:lstStyle/>
                    <a:p>
                      <a:r>
                        <a:rPr lang="en-US" dirty="0"/>
                        <a:t>Madeline Bauer</a:t>
                      </a:r>
                    </a:p>
                  </a:txBody>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1224890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Newly Elected Officers(cont.)</a:t>
            </a:r>
          </a:p>
        </p:txBody>
      </p:sp>
      <p:graphicFrame>
        <p:nvGraphicFramePr>
          <p:cNvPr id="6" name="Table 5"/>
          <p:cNvGraphicFramePr>
            <a:graphicFrameLocks noGrp="1"/>
          </p:cNvGraphicFramePr>
          <p:nvPr>
            <p:extLst/>
          </p:nvPr>
        </p:nvGraphicFramePr>
        <p:xfrm>
          <a:off x="838729" y="1921195"/>
          <a:ext cx="6963410" cy="3571240"/>
        </p:xfrm>
        <a:graphic>
          <a:graphicData uri="http://schemas.openxmlformats.org/drawingml/2006/table">
            <a:tbl>
              <a:tblPr firstRow="1" bandRow="1">
                <a:tableStyleId>{5C22544A-7EE6-4342-B048-85BDC9FD1C3A}</a:tableStyleId>
              </a:tblPr>
              <a:tblGrid>
                <a:gridCol w="3405563">
                  <a:extLst>
                    <a:ext uri="{9D8B030D-6E8A-4147-A177-3AD203B41FA5}">
                      <a16:colId xmlns:a16="http://schemas.microsoft.com/office/drawing/2014/main" xmlns="" val="20000"/>
                    </a:ext>
                  </a:extLst>
                </a:gridCol>
                <a:gridCol w="3557847">
                  <a:extLst>
                    <a:ext uri="{9D8B030D-6E8A-4147-A177-3AD203B41FA5}">
                      <a16:colId xmlns:a16="http://schemas.microsoft.com/office/drawing/2014/main" xmlns="" val="20001"/>
                    </a:ext>
                  </a:extLst>
                </a:gridCol>
              </a:tblGrid>
              <a:tr h="0">
                <a:tc>
                  <a:txBody>
                    <a:bodyPr/>
                    <a:lstStyle/>
                    <a:p>
                      <a:r>
                        <a:rPr lang="en-US" dirty="0"/>
                        <a:t>Position</a:t>
                      </a:r>
                    </a:p>
                  </a:txBody>
                  <a:tcPr/>
                </a:tc>
                <a:tc>
                  <a:txBody>
                    <a:bodyPr/>
                    <a:lstStyle/>
                    <a:p>
                      <a:r>
                        <a:rPr lang="en-US" dirty="0"/>
                        <a:t>Nominee</a:t>
                      </a:r>
                    </a:p>
                  </a:txBody>
                  <a:tcPr/>
                </a:tc>
                <a:extLst>
                  <a:ext uri="{0D108BD9-81ED-4DB2-BD59-A6C34878D82A}">
                    <a16:rowId xmlns:a16="http://schemas.microsoft.com/office/drawing/2014/main" xmlns="" val="10000"/>
                  </a:ext>
                </a:extLst>
              </a:tr>
              <a:tr h="411480">
                <a:tc>
                  <a:txBody>
                    <a:bodyPr/>
                    <a:lstStyle/>
                    <a:p>
                      <a:r>
                        <a:rPr lang="en-US" b="0" i="0" dirty="0"/>
                        <a:t>Program Speaker Coordinators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Mike Marin, Ph.D.</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Raman </a:t>
                      </a:r>
                      <a:r>
                        <a:rPr lang="en-US" dirty="0" err="1"/>
                        <a:t>Rajan</a:t>
                      </a:r>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err="1"/>
                        <a:t>Anjana</a:t>
                      </a:r>
                      <a:r>
                        <a:rPr lang="en-US" baseline="0" dirty="0"/>
                        <a:t> </a:t>
                      </a:r>
                      <a:r>
                        <a:rPr lang="en-US" baseline="0" dirty="0" err="1"/>
                        <a:t>Pai</a:t>
                      </a:r>
                      <a:endParaRPr lang="en-US" dirty="0"/>
                    </a:p>
                  </a:txBody>
                  <a:tcPr/>
                </a:tc>
                <a:extLst>
                  <a:ext uri="{0D108BD9-81ED-4DB2-BD59-A6C34878D82A}">
                    <a16:rowId xmlns:a16="http://schemas.microsoft.com/office/drawing/2014/main" xmlns="" val="10001"/>
                  </a:ext>
                </a:extLst>
              </a:tr>
              <a:tr h="370840">
                <a:tc>
                  <a:txBody>
                    <a:bodyPr/>
                    <a:lstStyle/>
                    <a:p>
                      <a:r>
                        <a:rPr lang="en-US" b="0" i="0" dirty="0"/>
                        <a:t>Program Video Coordinators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err="1"/>
                        <a:t>Jiancheng</a:t>
                      </a:r>
                      <a:r>
                        <a:rPr lang="en-US" sz="1800" dirty="0"/>
                        <a:t> </a:t>
                      </a:r>
                      <a:r>
                        <a:rPr lang="en-US" sz="1800" dirty="0" err="1"/>
                        <a:t>Lyu</a:t>
                      </a:r>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Trae Palmer</a:t>
                      </a:r>
                    </a:p>
                  </a:txBody>
                  <a:tcPr/>
                </a:tc>
                <a:extLst>
                  <a:ext uri="{0D108BD9-81ED-4DB2-BD59-A6C34878D82A}">
                    <a16:rowId xmlns:a16="http://schemas.microsoft.com/office/drawing/2014/main" xmlns="" val="1000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Social Media</a:t>
                      </a:r>
                      <a:r>
                        <a:rPr lang="en-US" sz="1800" baseline="0" dirty="0"/>
                        <a:t> Coordinators</a:t>
                      </a:r>
                      <a:endParaRPr lang="en-US" sz="1800" dirty="0"/>
                    </a:p>
                    <a:p>
                      <a:endParaRPr lang="en-US" b="0" i="0" dirty="0"/>
                    </a:p>
                  </a:txBody>
                  <a:tcPr/>
                </a:tc>
                <a:tc>
                  <a:txBody>
                    <a:bodyPr/>
                    <a:lstStyle/>
                    <a:p>
                      <a:r>
                        <a:rPr lang="en-US" sz="1800" dirty="0"/>
                        <a:t>Trae Palmer</a:t>
                      </a:r>
                    </a:p>
                    <a:p>
                      <a:r>
                        <a:rPr lang="en-US" sz="1800" dirty="0"/>
                        <a:t>Cynthia </a:t>
                      </a:r>
                      <a:r>
                        <a:rPr lang="en-US" sz="1800" dirty="0" err="1"/>
                        <a:t>Kirkeby</a:t>
                      </a:r>
                      <a:endParaRPr lang="en-US" sz="1800" dirty="0"/>
                    </a:p>
                  </a:txBody>
                  <a:tcPr/>
                </a:tc>
                <a:extLst>
                  <a:ext uri="{0D108BD9-81ED-4DB2-BD59-A6C34878D82A}">
                    <a16:rowId xmlns:a16="http://schemas.microsoft.com/office/drawing/2014/main" xmlns="" val="10003"/>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Fundraising Coordinators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David </a:t>
                      </a:r>
                      <a:r>
                        <a:rPr lang="en-US" sz="1800" dirty="0" err="1"/>
                        <a:t>Forse</a:t>
                      </a:r>
                      <a:endParaRPr lang="en-US" dirty="0"/>
                    </a:p>
                  </a:txBody>
                  <a:tcPr/>
                </a:tc>
                <a:extLst>
                  <a:ext uri="{0D108BD9-81ED-4DB2-BD59-A6C34878D82A}">
                    <a16:rowId xmlns:a16="http://schemas.microsoft.com/office/drawing/2014/main" xmlns="" val="10004"/>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Members at Large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Don V. Black,</a:t>
                      </a:r>
                      <a:r>
                        <a:rPr lang="en-US" baseline="0" dirty="0"/>
                        <a:t> Ph.D.</a:t>
                      </a:r>
                    </a:p>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a:t>Shirley Tseng</a:t>
                      </a:r>
                      <a:endParaRPr lang="en-US" dirty="0"/>
                    </a:p>
                  </a:txBody>
                  <a:tcPr/>
                </a:tc>
                <a:extLst>
                  <a:ext uri="{0D108BD9-81ED-4DB2-BD59-A6C34878D82A}">
                    <a16:rowId xmlns:a16="http://schemas.microsoft.com/office/drawing/2014/main" xmlns="" val="10005"/>
                  </a:ext>
                </a:extLst>
              </a:tr>
            </a:tbl>
          </a:graphicData>
        </a:graphic>
      </p:graphicFrame>
      <p:sp>
        <p:nvSpPr>
          <p:cNvPr id="3" name="TextBox 2"/>
          <p:cNvSpPr txBox="1"/>
          <p:nvPr/>
        </p:nvSpPr>
        <p:spPr>
          <a:xfrm>
            <a:off x="729343" y="5722942"/>
            <a:ext cx="8414657" cy="646331"/>
          </a:xfrm>
          <a:prstGeom prst="rect">
            <a:avLst/>
          </a:prstGeom>
          <a:noFill/>
        </p:spPr>
        <p:txBody>
          <a:bodyPr wrap="square" rtlCol="0">
            <a:spAutoFit/>
          </a:bodyPr>
          <a:lstStyle/>
          <a:p>
            <a:r>
              <a:rPr lang="en-US" dirty="0"/>
              <a:t>Congratulations to all of the newly elected officers and much thanks to all who served and volunteered their time during the 2017 – 2018 term.</a:t>
            </a:r>
          </a:p>
        </p:txBody>
      </p:sp>
    </p:spTree>
    <p:extLst>
      <p:ext uri="{BB962C8B-B14F-4D97-AF65-F5344CB8AC3E}">
        <p14:creationId xmlns:p14="http://schemas.microsoft.com/office/powerpoint/2010/main" val="690893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2018 Program Meetings</a:t>
            </a:r>
          </a:p>
        </p:txBody>
      </p:sp>
      <p:sp>
        <p:nvSpPr>
          <p:cNvPr id="4" name="Slide Number Placeholder 3"/>
          <p:cNvSpPr>
            <a:spLocks noGrp="1"/>
          </p:cNvSpPr>
          <p:nvPr>
            <p:ph type="sldNum" sz="quarter" idx="12"/>
          </p:nvPr>
        </p:nvSpPr>
        <p:spPr/>
        <p:txBody>
          <a:bodyPr/>
          <a:lstStyle/>
          <a:p>
            <a:fld id="{FBF2B34C-228D-4C96-BD23-53A2368A7952}" type="slidenum">
              <a:rPr lang="en-US" smtClean="0"/>
              <a:t>13</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497046781"/>
              </p:ext>
            </p:extLst>
          </p:nvPr>
        </p:nvGraphicFramePr>
        <p:xfrm>
          <a:off x="838200" y="1808740"/>
          <a:ext cx="9746672" cy="4694702"/>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xmlns="" val="20000"/>
                    </a:ext>
                  </a:extLst>
                </a:gridCol>
                <a:gridCol w="6470072">
                  <a:extLst>
                    <a:ext uri="{9D8B030D-6E8A-4147-A177-3AD203B41FA5}">
                      <a16:colId xmlns:a16="http://schemas.microsoft.com/office/drawing/2014/main" xmlns="" val="20001"/>
                    </a:ext>
                  </a:extLst>
                </a:gridCol>
              </a:tblGrid>
              <a:tr h="632794">
                <a:tc>
                  <a:txBody>
                    <a:bodyPr/>
                    <a:lstStyle/>
                    <a:p>
                      <a:pPr marL="0" marR="0">
                        <a:lnSpc>
                          <a:spcPct val="107000"/>
                        </a:lnSpc>
                        <a:spcBef>
                          <a:spcPts val="0"/>
                        </a:spcBef>
                        <a:spcAft>
                          <a:spcPts val="0"/>
                        </a:spcAft>
                      </a:pPr>
                      <a:r>
                        <a:rPr lang="en-US" sz="2400" dirty="0">
                          <a:effectLst/>
                        </a:rPr>
                        <a:t>Meeting Date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400">
                          <a:effectLst/>
                        </a:rPr>
                        <a:t>Speaker / Topic</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0"/>
                  </a:ext>
                </a:extLst>
              </a:tr>
              <a:tr h="632794">
                <a:tc>
                  <a:txBody>
                    <a:bodyPr/>
                    <a:lstStyle/>
                    <a:p>
                      <a:pPr marL="0" marR="0">
                        <a:lnSpc>
                          <a:spcPct val="107000"/>
                        </a:lnSpc>
                        <a:spcBef>
                          <a:spcPts val="0"/>
                        </a:spcBef>
                        <a:spcAft>
                          <a:spcPts val="0"/>
                        </a:spcAft>
                      </a:pPr>
                      <a:r>
                        <a:rPr lang="en-US" sz="2400" dirty="0">
                          <a:effectLst/>
                        </a:rPr>
                        <a:t>January 10, 2018</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400" dirty="0">
                          <a:effectLst/>
                          <a:latin typeface="Calibri" panose="020F0502020204030204" pitchFamily="34" charset="0"/>
                          <a:ea typeface="Calibri" panose="020F0502020204030204" pitchFamily="34" charset="0"/>
                          <a:cs typeface="Times New Roman" panose="02020603050405020304" pitchFamily="18" charset="0"/>
                        </a:rPr>
                        <a:t>Sigmund</a:t>
                      </a:r>
                      <a:r>
                        <a:rPr lang="en-US" sz="2400" baseline="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aseline="0" dirty="0" err="1">
                          <a:effectLst/>
                          <a:latin typeface="Calibri" panose="020F0502020204030204" pitchFamily="34" charset="0"/>
                          <a:ea typeface="Calibri" panose="020F0502020204030204" pitchFamily="34" charset="0"/>
                          <a:cs typeface="Times New Roman" panose="02020603050405020304" pitchFamily="18" charset="0"/>
                        </a:rPr>
                        <a:t>Fidyke</a:t>
                      </a:r>
                      <a:r>
                        <a:rPr lang="en-US" sz="2400" baseline="0" dirty="0">
                          <a:effectLst/>
                          <a:latin typeface="Calibri" panose="020F0502020204030204" pitchFamily="34" charset="0"/>
                          <a:ea typeface="Calibri" panose="020F0502020204030204" pitchFamily="34" charset="0"/>
                          <a:cs typeface="Times New Roman" panose="02020603050405020304" pitchFamily="18" charset="0"/>
                        </a:rPr>
                        <a:t> (ICANN) / </a:t>
                      </a:r>
                      <a:r>
                        <a:rPr lang="en-US" sz="2400" kern="1200" dirty="0">
                          <a:solidFill>
                            <a:schemeClr val="dk1"/>
                          </a:solidFill>
                          <a:effectLst/>
                          <a:latin typeface="+mn-lt"/>
                          <a:ea typeface="+mn-ea"/>
                          <a:cs typeface="+mn-cs"/>
                        </a:rPr>
                        <a:t>One World, One Internet, Many Futures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1"/>
                  </a:ext>
                </a:extLst>
              </a:tr>
              <a:tr h="632794">
                <a:tc>
                  <a:txBody>
                    <a:bodyPr/>
                    <a:lstStyle/>
                    <a:p>
                      <a:pPr marL="0" marR="0">
                        <a:lnSpc>
                          <a:spcPct val="107000"/>
                        </a:lnSpc>
                        <a:spcBef>
                          <a:spcPts val="0"/>
                        </a:spcBef>
                        <a:spcAft>
                          <a:spcPts val="0"/>
                        </a:spcAft>
                      </a:pPr>
                      <a:r>
                        <a:rPr lang="en-US" sz="2400" dirty="0">
                          <a:effectLst/>
                        </a:rPr>
                        <a:t>March 21, 2018*</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400" dirty="0" err="1"/>
                        <a:t>Sharief</a:t>
                      </a:r>
                      <a:r>
                        <a:rPr lang="en-US" sz="2400" dirty="0"/>
                        <a:t> </a:t>
                      </a:r>
                      <a:r>
                        <a:rPr lang="en-US" sz="2400" dirty="0" err="1"/>
                        <a:t>Taraman</a:t>
                      </a:r>
                      <a:r>
                        <a:rPr lang="en-US" sz="2400" dirty="0"/>
                        <a:t>, MD / </a:t>
                      </a:r>
                      <a:r>
                        <a:rPr lang="en-US" sz="2400" b="0" dirty="0"/>
                        <a:t>AI Diagnostics in Healthcare</a:t>
                      </a:r>
                      <a:r>
                        <a:rPr lang="en-US" sz="2400" dirty="0">
                          <a:effectLst/>
                          <a:latin typeface="Calibri" panose="020F0502020204030204" pitchFamily="34" charset="0"/>
                          <a:ea typeface="Calibri" panose="020F0502020204030204" pitchFamily="34" charset="0"/>
                          <a:cs typeface="Times New Roman" panose="02020603050405020304" pitchFamily="18" charset="0"/>
                        </a:rPr>
                        <a:t/>
                      </a:r>
                      <a:br>
                        <a:rPr lang="en-US" sz="2400" dirty="0">
                          <a:effectLst/>
                          <a:latin typeface="Calibri" panose="020F0502020204030204" pitchFamily="34" charset="0"/>
                          <a:ea typeface="Calibri" panose="020F0502020204030204" pitchFamily="34" charset="0"/>
                          <a:cs typeface="Times New Roman" panose="02020603050405020304" pitchFamily="18" charset="0"/>
                        </a:rPr>
                      </a:br>
                      <a:r>
                        <a:rPr lang="en-US" sz="2400" dirty="0">
                          <a:effectLst/>
                          <a:latin typeface="Calibri" panose="020F0502020204030204" pitchFamily="34" charset="0"/>
                          <a:ea typeface="Calibri" panose="020F0502020204030204" pitchFamily="34" charset="0"/>
                          <a:cs typeface="Times New Roman" panose="02020603050405020304" pitchFamily="18" charset="0"/>
                        </a:rPr>
                        <a:t>* Annual</a:t>
                      </a:r>
                      <a:r>
                        <a:rPr lang="en-US" sz="2400" baseline="0" dirty="0">
                          <a:effectLst/>
                          <a:latin typeface="Calibri" panose="020F0502020204030204" pitchFamily="34" charset="0"/>
                          <a:ea typeface="Calibri" panose="020F0502020204030204" pitchFamily="34" charset="0"/>
                          <a:cs typeface="Times New Roman" panose="02020603050405020304" pitchFamily="18" charset="0"/>
                        </a:rPr>
                        <a:t> Business Meeting &amp; </a:t>
                      </a:r>
                      <a:r>
                        <a:rPr lang="en-US" sz="2400" dirty="0">
                          <a:effectLst/>
                          <a:latin typeface="Calibri" panose="020F0502020204030204" pitchFamily="34" charset="0"/>
                          <a:ea typeface="Calibri" panose="020F0502020204030204" pitchFamily="34" charset="0"/>
                          <a:cs typeface="Times New Roman" panose="02020603050405020304" pitchFamily="18" charset="0"/>
                        </a:rPr>
                        <a:t>Elections</a:t>
                      </a:r>
                    </a:p>
                  </a:txBody>
                  <a:tcPr marL="68580" marR="68580" marT="0" marB="0"/>
                </a:tc>
                <a:extLst>
                  <a:ext uri="{0D108BD9-81ED-4DB2-BD59-A6C34878D82A}">
                    <a16:rowId xmlns:a16="http://schemas.microsoft.com/office/drawing/2014/main" xmlns="" val="10002"/>
                  </a:ext>
                </a:extLst>
              </a:tr>
              <a:tr h="632794">
                <a:tc>
                  <a:txBody>
                    <a:bodyPr/>
                    <a:lstStyle/>
                    <a:p>
                      <a:pPr marL="0" marR="0">
                        <a:lnSpc>
                          <a:spcPct val="107000"/>
                        </a:lnSpc>
                        <a:spcBef>
                          <a:spcPts val="0"/>
                        </a:spcBef>
                        <a:spcAft>
                          <a:spcPts val="0"/>
                        </a:spcAft>
                      </a:pPr>
                      <a:r>
                        <a:rPr lang="en-US" sz="2400" dirty="0">
                          <a:effectLst/>
                        </a:rPr>
                        <a:t>May 16, 2018</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2400" kern="1200" baseline="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Justin </a:t>
                      </a:r>
                      <a:r>
                        <a:rPr lang="en-US" sz="2400" kern="1200" baseline="0" dirty="0" err="1">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Dressel</a:t>
                      </a:r>
                      <a:r>
                        <a:rPr lang="en-US" sz="2400" kern="1200" baseline="0" dirty="0">
                          <a:solidFill>
                            <a:schemeClr val="dk1"/>
                          </a:solidFill>
                          <a:effectLst/>
                          <a:latin typeface="Calibri" panose="020F0502020204030204" pitchFamily="34" charset="0"/>
                          <a:ea typeface="Calibri" panose="020F0502020204030204" pitchFamily="34" charset="0"/>
                          <a:cs typeface="Times New Roman" panose="02020603050405020304" pitchFamily="18" charset="0"/>
                        </a:rPr>
                        <a:t> / Quantum Computing</a:t>
                      </a:r>
                    </a:p>
                  </a:txBody>
                  <a:tcPr marL="68580" marR="68580" marT="0" marB="0"/>
                </a:tc>
                <a:extLst>
                  <a:ext uri="{0D108BD9-81ED-4DB2-BD59-A6C34878D82A}">
                    <a16:rowId xmlns:a16="http://schemas.microsoft.com/office/drawing/2014/main" xmlns="" val="10003"/>
                  </a:ext>
                </a:extLst>
              </a:tr>
              <a:tr h="632794">
                <a:tc>
                  <a:txBody>
                    <a:bodyPr/>
                    <a:lstStyle/>
                    <a:p>
                      <a:pPr marL="0" marR="0">
                        <a:lnSpc>
                          <a:spcPct val="107000"/>
                        </a:lnSpc>
                        <a:spcBef>
                          <a:spcPts val="0"/>
                        </a:spcBef>
                        <a:spcAft>
                          <a:spcPts val="0"/>
                        </a:spcAft>
                      </a:pPr>
                      <a:r>
                        <a:rPr lang="en-US" sz="2400" dirty="0">
                          <a:effectLst/>
                        </a:rPr>
                        <a:t>July 18, 2018</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4"/>
                  </a:ext>
                </a:extLst>
              </a:tr>
              <a:tr h="632794">
                <a:tc>
                  <a:txBody>
                    <a:bodyPr/>
                    <a:lstStyle/>
                    <a:p>
                      <a:pPr marL="0" marR="0">
                        <a:lnSpc>
                          <a:spcPct val="107000"/>
                        </a:lnSpc>
                        <a:spcBef>
                          <a:spcPts val="0"/>
                        </a:spcBef>
                        <a:spcAft>
                          <a:spcPts val="0"/>
                        </a:spcAft>
                      </a:pPr>
                      <a:r>
                        <a:rPr lang="en-US" sz="2400" dirty="0">
                          <a:effectLst/>
                        </a:rPr>
                        <a:t>September 19, 2018</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5"/>
                  </a:ext>
                </a:extLst>
              </a:tr>
              <a:tr h="632794">
                <a:tc>
                  <a:txBody>
                    <a:bodyPr/>
                    <a:lstStyle/>
                    <a:p>
                      <a:pPr marL="0" marR="0">
                        <a:lnSpc>
                          <a:spcPct val="107000"/>
                        </a:lnSpc>
                        <a:spcBef>
                          <a:spcPts val="0"/>
                        </a:spcBef>
                        <a:spcAft>
                          <a:spcPts val="0"/>
                        </a:spcAft>
                      </a:pPr>
                      <a:r>
                        <a:rPr lang="en-US" sz="2400" dirty="0">
                          <a:effectLst/>
                        </a:rPr>
                        <a:t>November 7, 2018</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141002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May16, 2018: Prof. Justin </a:t>
            </a:r>
            <a:r>
              <a:rPr lang="en-US" dirty="0" err="1"/>
              <a:t>Dressel</a:t>
            </a:r>
            <a:r>
              <a:rPr lang="en-US" dirty="0"/>
              <a:t/>
            </a:r>
            <a:br>
              <a:rPr lang="en-US" dirty="0"/>
            </a:br>
            <a:r>
              <a:rPr lang="en-US" sz="2200" dirty="0" err="1"/>
              <a:t>Schmid</a:t>
            </a:r>
            <a:r>
              <a:rPr lang="en-US" sz="2200" dirty="0"/>
              <a:t> College of Science and Technology at Chapman University,</a:t>
            </a:r>
            <a:br>
              <a:rPr lang="en-US" sz="2200" dirty="0"/>
            </a:br>
            <a:r>
              <a:rPr lang="en-US" sz="2200" dirty="0"/>
              <a:t>Institute for Quantum Studies</a:t>
            </a:r>
            <a:r>
              <a:rPr lang="en-US" dirty="0"/>
              <a:t/>
            </a:r>
            <a:br>
              <a:rPr lang="en-US" dirty="0"/>
            </a:br>
            <a:r>
              <a:rPr lang="en-US" sz="4400" dirty="0"/>
              <a:t>Quantum Computing : State of Play</a:t>
            </a:r>
            <a:endParaRPr lang="en-US" b="1" i="1" dirty="0"/>
          </a:p>
        </p:txBody>
      </p:sp>
      <p:sp>
        <p:nvSpPr>
          <p:cNvPr id="3" name="Content Placeholder 2"/>
          <p:cNvSpPr>
            <a:spLocks noGrp="1"/>
          </p:cNvSpPr>
          <p:nvPr>
            <p:ph sz="half" idx="2"/>
          </p:nvPr>
        </p:nvSpPr>
        <p:spPr>
          <a:xfrm>
            <a:off x="3298369" y="2782556"/>
            <a:ext cx="5975633" cy="3374362"/>
          </a:xfrm>
        </p:spPr>
        <p:txBody>
          <a:bodyPr>
            <a:normAutofit fontScale="85000" lnSpcReduction="20000"/>
          </a:bodyPr>
          <a:lstStyle/>
          <a:p>
            <a:pPr marL="0" indent="0">
              <a:buNone/>
            </a:pPr>
            <a:r>
              <a:rPr lang="en-US" dirty="0"/>
              <a:t>Quantum computing research is reaching an inflection point. Multiple industry partners are releasing commercial chips. Academic partners are demonstrating key milestones towards fault tolerance. Where do things go from here? </a:t>
            </a:r>
          </a:p>
          <a:p>
            <a:pPr marL="0" indent="0">
              <a:buNone/>
            </a:pPr>
            <a:r>
              <a:rPr lang="en-US" dirty="0"/>
              <a:t>In this broad audience talk, Prof. </a:t>
            </a:r>
            <a:r>
              <a:rPr lang="en-US" dirty="0" err="1"/>
              <a:t>Dressel</a:t>
            </a:r>
            <a:r>
              <a:rPr lang="en-US" dirty="0"/>
              <a:t> will review what quantum computing is, where we are now, and exactly how far away we are from applications where quantum computers will be game changing.</a:t>
            </a:r>
          </a:p>
        </p:txBody>
      </p:sp>
      <p:pic>
        <p:nvPicPr>
          <p:cNvPr id="8" name="Content Placeholder 7"/>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77334" y="2782556"/>
            <a:ext cx="2498348" cy="2944481"/>
          </a:xfrm>
        </p:spPr>
      </p:pic>
    </p:spTree>
    <p:extLst>
      <p:ext uri="{BB962C8B-B14F-4D97-AF65-F5344CB8AC3E}">
        <p14:creationId xmlns:p14="http://schemas.microsoft.com/office/powerpoint/2010/main" val="40426064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Potential Topics and Speakers</a:t>
            </a:r>
          </a:p>
        </p:txBody>
      </p:sp>
      <p:sp>
        <p:nvSpPr>
          <p:cNvPr id="5" name="Content Placeholder 4"/>
          <p:cNvSpPr>
            <a:spLocks noGrp="1"/>
          </p:cNvSpPr>
          <p:nvPr>
            <p:ph idx="1"/>
          </p:nvPr>
        </p:nvSpPr>
        <p:spPr/>
        <p:txBody>
          <a:bodyPr/>
          <a:lstStyle/>
          <a:p>
            <a:r>
              <a:rPr lang="en-US" dirty="0">
                <a:hlinkClick r:id="rId2"/>
              </a:rPr>
              <a:t>Sven Koenig </a:t>
            </a:r>
            <a:r>
              <a:rPr lang="en-US" dirty="0"/>
              <a:t>– ACM Distinguished Speaker, Robotics</a:t>
            </a:r>
          </a:p>
          <a:p>
            <a:r>
              <a:rPr lang="en-US" dirty="0"/>
              <a:t>Block Chain / Distributed Ledger</a:t>
            </a:r>
          </a:p>
          <a:p>
            <a:r>
              <a:rPr lang="en-US" dirty="0"/>
              <a:t>Other Healthcare Informatics speakers</a:t>
            </a:r>
          </a:p>
          <a:p>
            <a:pPr marL="0" indent="0">
              <a:buNone/>
            </a:pPr>
            <a:endParaRPr lang="en-US" dirty="0"/>
          </a:p>
          <a:p>
            <a:endParaRPr lang="en-US" dirty="0"/>
          </a:p>
        </p:txBody>
      </p:sp>
      <p:sp>
        <p:nvSpPr>
          <p:cNvPr id="3" name="Slide Number Placeholder 2"/>
          <p:cNvSpPr>
            <a:spLocks noGrp="1"/>
          </p:cNvSpPr>
          <p:nvPr>
            <p:ph type="sldNum" sz="quarter" idx="12"/>
          </p:nvPr>
        </p:nvSpPr>
        <p:spPr/>
        <p:txBody>
          <a:bodyPr/>
          <a:lstStyle/>
          <a:p>
            <a:fld id="{FBF2B34C-228D-4C96-BD23-53A2368A7952}" type="slidenum">
              <a:rPr lang="en-US" smtClean="0"/>
              <a:t>15</a:t>
            </a:fld>
            <a:endParaRPr lang="en-US"/>
          </a:p>
        </p:txBody>
      </p:sp>
      <p:sp>
        <p:nvSpPr>
          <p:cNvPr id="2" name="TextBox 1"/>
          <p:cNvSpPr txBox="1"/>
          <p:nvPr/>
        </p:nvSpPr>
        <p:spPr>
          <a:xfrm>
            <a:off x="838200" y="3582154"/>
            <a:ext cx="10515600" cy="2677656"/>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en-US" sz="1400" dirty="0" smtClean="0"/>
              <a:t>We need to secure a speaker for our July meeting, and for other second-half 2018 meetings.</a:t>
            </a:r>
          </a:p>
          <a:p>
            <a:endParaRPr lang="en-US" sz="1400" dirty="0"/>
          </a:p>
          <a:p>
            <a:r>
              <a:rPr lang="en-US" sz="1400" dirty="0" smtClean="0"/>
              <a:t>Dan has been in contact with Brian </a:t>
            </a:r>
            <a:r>
              <a:rPr lang="en-US" sz="1400" dirty="0" err="1" smtClean="0"/>
              <a:t>Behlendorf</a:t>
            </a:r>
            <a:r>
              <a:rPr lang="en-US" sz="1400" dirty="0" smtClean="0"/>
              <a:t>, head of the </a:t>
            </a:r>
            <a:r>
              <a:rPr lang="en-US" sz="1400" dirty="0" err="1" smtClean="0"/>
              <a:t>HyperLedger</a:t>
            </a:r>
            <a:r>
              <a:rPr lang="en-US" sz="1400" dirty="0" smtClean="0"/>
              <a:t> collaboration hosted by The Linux Foundation.  Brian recently provided three Southern California contacts who Dan will, if need be contact regarding speaking at an OC ACM Meeting.</a:t>
            </a:r>
          </a:p>
          <a:p>
            <a:endParaRPr lang="en-US" sz="1400" dirty="0"/>
          </a:p>
          <a:p>
            <a:r>
              <a:rPr lang="en-US" sz="1400" dirty="0" smtClean="0"/>
              <a:t>Cynthia suggested that we contact Alex Tinsman, of the NEM.io Foundation as a potential </a:t>
            </a:r>
            <a:r>
              <a:rPr lang="en-US" sz="1400" dirty="0" err="1" smtClean="0"/>
              <a:t>blockchain</a:t>
            </a:r>
            <a:r>
              <a:rPr lang="en-US" sz="1400" dirty="0" smtClean="0"/>
              <a:t> speaker.   She recently spoke at a Women in </a:t>
            </a:r>
            <a:r>
              <a:rPr lang="en-US" sz="1400" dirty="0" err="1" smtClean="0"/>
              <a:t>Blockchain</a:t>
            </a:r>
            <a:r>
              <a:rPr lang="en-US" sz="1400" dirty="0" smtClean="0"/>
              <a:t> event in Orange Count.</a:t>
            </a:r>
          </a:p>
          <a:p>
            <a:endParaRPr lang="en-US" sz="1400" dirty="0"/>
          </a:p>
          <a:p>
            <a:r>
              <a:rPr lang="en-US" sz="1400" dirty="0" smtClean="0"/>
              <a:t>On a related but separate note, Dan agreed to provide the food for the May meeting and will transition that responsibility to Michael following that meeting.</a:t>
            </a:r>
          </a:p>
          <a:p>
            <a:endParaRPr lang="en-US" sz="1400" dirty="0"/>
          </a:p>
          <a:p>
            <a:r>
              <a:rPr lang="en-US" sz="1400" dirty="0" smtClean="0"/>
              <a:t>Sven Koenig could not speak at a 2018 meeting but is tentatively holding early 2019 dates for us.</a:t>
            </a:r>
            <a:endParaRPr lang="en-US" sz="1400" dirty="0"/>
          </a:p>
        </p:txBody>
      </p:sp>
    </p:spTree>
    <p:extLst>
      <p:ext uri="{BB962C8B-B14F-4D97-AF65-F5344CB8AC3E}">
        <p14:creationId xmlns:p14="http://schemas.microsoft.com/office/powerpoint/2010/main" val="4105206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Status Reports</a:t>
            </a:r>
          </a:p>
        </p:txBody>
      </p:sp>
      <p:sp>
        <p:nvSpPr>
          <p:cNvPr id="3" name="Content Placeholder 2"/>
          <p:cNvSpPr>
            <a:spLocks noGrp="1"/>
          </p:cNvSpPr>
          <p:nvPr>
            <p:ph idx="1"/>
          </p:nvPr>
        </p:nvSpPr>
        <p:spPr/>
        <p:txBody>
          <a:bodyPr>
            <a:normAutofit/>
          </a:bodyPr>
          <a:lstStyle/>
          <a:p>
            <a:r>
              <a:rPr lang="en-US" dirty="0"/>
              <a:t>Program Speakers – Raman </a:t>
            </a:r>
            <a:r>
              <a:rPr lang="en-US" dirty="0" err="1"/>
              <a:t>Rajan</a:t>
            </a:r>
            <a:r>
              <a:rPr lang="en-US" dirty="0"/>
              <a:t> &amp; Anjana </a:t>
            </a:r>
            <a:r>
              <a:rPr lang="en-US" dirty="0" err="1"/>
              <a:t>Pai</a:t>
            </a:r>
            <a:r>
              <a:rPr lang="en-US" dirty="0"/>
              <a:t> &amp; Mike </a:t>
            </a:r>
            <a:r>
              <a:rPr lang="en-US" dirty="0" smtClean="0"/>
              <a:t>Marin</a:t>
            </a:r>
          </a:p>
          <a:p>
            <a:pPr lvl="1"/>
            <a:r>
              <a:rPr lang="en-US" dirty="0" smtClean="0">
                <a:solidFill>
                  <a:srgbClr val="0070C0"/>
                </a:solidFill>
              </a:rPr>
              <a:t>No report</a:t>
            </a:r>
            <a:endParaRPr lang="en-US" dirty="0">
              <a:solidFill>
                <a:srgbClr val="0070C0"/>
              </a:solidFill>
            </a:endParaRPr>
          </a:p>
          <a:p>
            <a:r>
              <a:rPr lang="en-US" dirty="0"/>
              <a:t>Membership – Madeline Bauer </a:t>
            </a:r>
          </a:p>
          <a:p>
            <a:pPr lvl="1"/>
            <a:r>
              <a:rPr lang="en-US" dirty="0" smtClean="0">
                <a:solidFill>
                  <a:srgbClr val="0070C0"/>
                </a:solidFill>
              </a:rPr>
              <a:t>Madeline has a list </a:t>
            </a:r>
            <a:r>
              <a:rPr lang="en-US" dirty="0">
                <a:solidFill>
                  <a:srgbClr val="0070C0"/>
                </a:solidFill>
              </a:rPr>
              <a:t>of members to </a:t>
            </a:r>
            <a:r>
              <a:rPr lang="en-US" dirty="0" smtClean="0">
                <a:solidFill>
                  <a:srgbClr val="0070C0"/>
                </a:solidFill>
              </a:rPr>
              <a:t>delete, and she will </a:t>
            </a:r>
            <a:r>
              <a:rPr lang="en-US" dirty="0">
                <a:solidFill>
                  <a:srgbClr val="0070C0"/>
                </a:solidFill>
              </a:rPr>
              <a:t>delete </a:t>
            </a:r>
            <a:r>
              <a:rPr lang="en-US" dirty="0" smtClean="0">
                <a:solidFill>
                  <a:srgbClr val="0070C0"/>
                </a:solidFill>
              </a:rPr>
              <a:t>them before </a:t>
            </a:r>
            <a:r>
              <a:rPr lang="en-US" dirty="0">
                <a:solidFill>
                  <a:srgbClr val="0070C0"/>
                </a:solidFill>
              </a:rPr>
              <a:t>end of month</a:t>
            </a:r>
          </a:p>
          <a:p>
            <a:r>
              <a:rPr lang="en-US" dirty="0"/>
              <a:t>Program Video – Trae Palmer &amp; </a:t>
            </a:r>
            <a:r>
              <a:rPr lang="en-US" dirty="0" err="1"/>
              <a:t>Jiancheng</a:t>
            </a:r>
            <a:r>
              <a:rPr lang="en-US" dirty="0"/>
              <a:t> </a:t>
            </a:r>
            <a:r>
              <a:rPr lang="en-US" dirty="0" err="1" smtClean="0"/>
              <a:t>Lyu</a:t>
            </a:r>
            <a:endParaRPr lang="en-US" dirty="0" smtClean="0"/>
          </a:p>
          <a:p>
            <a:pPr lvl="1"/>
            <a:r>
              <a:rPr lang="en-US" dirty="0" smtClean="0">
                <a:solidFill>
                  <a:srgbClr val="0070C0"/>
                </a:solidFill>
              </a:rPr>
              <a:t>Trae has provided a 30 minute sample of one of our program meeting videos.   Dan will distribute the link to committee members for review.</a:t>
            </a:r>
            <a:endParaRPr lang="en-US" dirty="0">
              <a:solidFill>
                <a:srgbClr val="0070C0"/>
              </a:solidFill>
            </a:endParaRPr>
          </a:p>
          <a:p>
            <a:pPr lvl="1"/>
            <a:endParaRPr lang="en-US" dirty="0"/>
          </a:p>
          <a:p>
            <a:endParaRPr lang="en-US" dirty="0"/>
          </a:p>
        </p:txBody>
      </p:sp>
      <p:sp>
        <p:nvSpPr>
          <p:cNvPr id="4" name="Slide Number Placeholder 3"/>
          <p:cNvSpPr>
            <a:spLocks noGrp="1"/>
          </p:cNvSpPr>
          <p:nvPr>
            <p:ph type="sldNum" sz="quarter" idx="12"/>
          </p:nvPr>
        </p:nvSpPr>
        <p:spPr/>
        <p:txBody>
          <a:bodyPr/>
          <a:lstStyle/>
          <a:p>
            <a:fld id="{FBF2B34C-228D-4C96-BD23-53A2368A7952}" type="slidenum">
              <a:rPr lang="en-US" smtClean="0"/>
              <a:t>16</a:t>
            </a:fld>
            <a:endParaRPr lang="en-US"/>
          </a:p>
        </p:txBody>
      </p:sp>
    </p:spTree>
    <p:extLst>
      <p:ext uri="{BB962C8B-B14F-4D97-AF65-F5344CB8AC3E}">
        <p14:creationId xmlns:p14="http://schemas.microsoft.com/office/powerpoint/2010/main" val="25079839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Fundraising -- David </a:t>
            </a:r>
            <a:r>
              <a:rPr lang="en-US" dirty="0" err="1"/>
              <a:t>Forse</a:t>
            </a:r>
            <a:endParaRPr lang="en-US" dirty="0"/>
          </a:p>
        </p:txBody>
      </p:sp>
      <p:sp>
        <p:nvSpPr>
          <p:cNvPr id="3" name="Content Placeholder 2"/>
          <p:cNvSpPr>
            <a:spLocks noGrp="1"/>
          </p:cNvSpPr>
          <p:nvPr>
            <p:ph idx="1"/>
          </p:nvPr>
        </p:nvSpPr>
        <p:spPr/>
        <p:txBody>
          <a:bodyPr/>
          <a:lstStyle/>
          <a:p>
            <a:pPr marL="0" indent="0">
              <a:buNone/>
            </a:pPr>
            <a:r>
              <a:rPr lang="en-US" dirty="0"/>
              <a:t>A number of attendees indicated that they thought that their employer could be a corporate sponsor.  We had strong support for attendees introducing us to:</a:t>
            </a:r>
          </a:p>
          <a:p>
            <a:pPr lvl="1"/>
            <a:r>
              <a:rPr lang="en-US" dirty="0" err="1"/>
              <a:t>CyrusOne</a:t>
            </a:r>
            <a:endParaRPr lang="en-US" dirty="0"/>
          </a:p>
          <a:p>
            <a:pPr lvl="1"/>
            <a:r>
              <a:rPr lang="en-US" dirty="0"/>
              <a:t>Chapman University</a:t>
            </a:r>
          </a:p>
          <a:p>
            <a:pPr lvl="1"/>
            <a:r>
              <a:rPr lang="en-US" dirty="0"/>
              <a:t>Promenade Software Inc.</a:t>
            </a:r>
          </a:p>
          <a:p>
            <a:pPr lvl="1"/>
            <a:r>
              <a:rPr lang="en-US" dirty="0"/>
              <a:t>Individual Attendee</a:t>
            </a:r>
          </a:p>
          <a:p>
            <a:pPr lvl="1"/>
            <a:r>
              <a:rPr lang="en-US" dirty="0"/>
              <a:t>Ingram Micro</a:t>
            </a:r>
          </a:p>
        </p:txBody>
      </p:sp>
      <p:sp>
        <p:nvSpPr>
          <p:cNvPr id="4" name="Slide Number Placeholder 3"/>
          <p:cNvSpPr>
            <a:spLocks noGrp="1"/>
          </p:cNvSpPr>
          <p:nvPr>
            <p:ph type="sldNum" sz="quarter" idx="12"/>
          </p:nvPr>
        </p:nvSpPr>
        <p:spPr/>
        <p:txBody>
          <a:bodyPr/>
          <a:lstStyle/>
          <a:p>
            <a:fld id="{FBF2B34C-228D-4C96-BD23-53A2368A7952}" type="slidenum">
              <a:rPr lang="en-US" smtClean="0"/>
              <a:t>17</a:t>
            </a:fld>
            <a:endParaRPr lang="en-US"/>
          </a:p>
        </p:txBody>
      </p:sp>
      <p:sp>
        <p:nvSpPr>
          <p:cNvPr id="5" name="TextBox 4"/>
          <p:cNvSpPr txBox="1"/>
          <p:nvPr/>
        </p:nvSpPr>
        <p:spPr>
          <a:xfrm>
            <a:off x="1251857" y="5551714"/>
            <a:ext cx="7783286" cy="369332"/>
          </a:xfrm>
          <a:prstGeom prst="rect">
            <a:avLst/>
          </a:prstGeom>
        </p:spPr>
        <p:style>
          <a:lnRef idx="3">
            <a:schemeClr val="lt1"/>
          </a:lnRef>
          <a:fillRef idx="1">
            <a:schemeClr val="accent5"/>
          </a:fillRef>
          <a:effectRef idx="1">
            <a:schemeClr val="accent5"/>
          </a:effectRef>
          <a:fontRef idx="minor">
            <a:schemeClr val="lt1"/>
          </a:fontRef>
        </p:style>
        <p:txBody>
          <a:bodyPr wrap="square" rtlCol="0">
            <a:spAutoFit/>
          </a:bodyPr>
          <a:lstStyle/>
          <a:p>
            <a:r>
              <a:rPr lang="en-US" dirty="0" smtClean="0"/>
              <a:t>David wasn’t at this meeting.   We need to follow up with these organizations.</a:t>
            </a:r>
            <a:endParaRPr lang="en-US" dirty="0"/>
          </a:p>
        </p:txBody>
      </p:sp>
    </p:spTree>
    <p:extLst>
      <p:ext uri="{BB962C8B-B14F-4D97-AF65-F5344CB8AC3E}">
        <p14:creationId xmlns:p14="http://schemas.microsoft.com/office/powerpoint/2010/main" val="17673231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Status Reports</a:t>
            </a:r>
          </a:p>
        </p:txBody>
      </p:sp>
      <p:sp>
        <p:nvSpPr>
          <p:cNvPr id="3" name="Content Placeholder 2"/>
          <p:cNvSpPr>
            <a:spLocks noGrp="1"/>
          </p:cNvSpPr>
          <p:nvPr>
            <p:ph idx="1"/>
          </p:nvPr>
        </p:nvSpPr>
        <p:spPr/>
        <p:txBody>
          <a:bodyPr>
            <a:normAutofit/>
          </a:bodyPr>
          <a:lstStyle/>
          <a:p>
            <a:r>
              <a:rPr lang="en-US" dirty="0"/>
              <a:t>Social Media – Trae &amp; Cynthia</a:t>
            </a:r>
          </a:p>
          <a:p>
            <a:pPr lvl="1"/>
            <a:r>
              <a:rPr lang="en-US" dirty="0">
                <a:solidFill>
                  <a:srgbClr val="0070C0"/>
                </a:solidFill>
              </a:rPr>
              <a:t>Can now set things up with </a:t>
            </a:r>
            <a:r>
              <a:rPr lang="en-US" dirty="0">
                <a:solidFill>
                  <a:srgbClr val="0070C0"/>
                </a:solidFill>
                <a:hlinkClick r:id="rId2"/>
              </a:rPr>
              <a:t>social@oc-acm.org</a:t>
            </a:r>
            <a:r>
              <a:rPr lang="en-US" dirty="0">
                <a:solidFill>
                  <a:srgbClr val="0070C0"/>
                </a:solidFill>
              </a:rPr>
              <a:t> account</a:t>
            </a:r>
          </a:p>
          <a:p>
            <a:r>
              <a:rPr lang="en-US" dirty="0"/>
              <a:t>University Liaison – </a:t>
            </a:r>
            <a:r>
              <a:rPr lang="en-US" dirty="0" err="1"/>
              <a:t>Nilo</a:t>
            </a:r>
            <a:r>
              <a:rPr lang="en-US" dirty="0"/>
              <a:t> </a:t>
            </a:r>
            <a:r>
              <a:rPr lang="en-US" dirty="0" err="1" smtClean="0"/>
              <a:t>Niccolai</a:t>
            </a:r>
            <a:endParaRPr lang="en-US" dirty="0" smtClean="0"/>
          </a:p>
          <a:p>
            <a:pPr lvl="1"/>
            <a:r>
              <a:rPr lang="en-US" dirty="0" smtClean="0">
                <a:solidFill>
                  <a:srgbClr val="0070C0"/>
                </a:solidFill>
              </a:rPr>
              <a:t>Dan provided </a:t>
            </a:r>
            <a:r>
              <a:rPr lang="en-US" dirty="0" err="1" smtClean="0">
                <a:solidFill>
                  <a:srgbClr val="0070C0"/>
                </a:solidFill>
              </a:rPr>
              <a:t>Nilo</a:t>
            </a:r>
            <a:r>
              <a:rPr lang="en-US" dirty="0" smtClean="0">
                <a:solidFill>
                  <a:srgbClr val="0070C0"/>
                </a:solidFill>
              </a:rPr>
              <a:t> with the Word certificate documents from last year so that he can create certificates for this year’s student awardees.</a:t>
            </a:r>
            <a:endParaRPr lang="en-US" dirty="0">
              <a:solidFill>
                <a:srgbClr val="0070C0"/>
              </a:solidFill>
            </a:endParaRPr>
          </a:p>
          <a:p>
            <a:r>
              <a:rPr lang="en-US" dirty="0"/>
              <a:t>Webmaster – Lalit Patel</a:t>
            </a:r>
          </a:p>
          <a:p>
            <a:pPr lvl="1"/>
            <a:r>
              <a:rPr lang="en-US" dirty="0" smtClean="0">
                <a:solidFill>
                  <a:srgbClr val="0070C0"/>
                </a:solidFill>
              </a:rPr>
              <a:t>We need to ask </a:t>
            </a:r>
            <a:r>
              <a:rPr lang="en-US" dirty="0" err="1" smtClean="0">
                <a:solidFill>
                  <a:srgbClr val="0070C0"/>
                </a:solidFill>
              </a:rPr>
              <a:t>Lalit</a:t>
            </a:r>
            <a:r>
              <a:rPr lang="en-US" dirty="0" smtClean="0">
                <a:solidFill>
                  <a:srgbClr val="0070C0"/>
                </a:solidFill>
              </a:rPr>
              <a:t> to update the officer email addresses on our website.</a:t>
            </a:r>
            <a:endParaRPr lang="en-US" dirty="0">
              <a:solidFill>
                <a:srgbClr val="0070C0"/>
              </a:solidFill>
            </a:endParaRPr>
          </a:p>
        </p:txBody>
      </p:sp>
      <p:sp>
        <p:nvSpPr>
          <p:cNvPr id="4" name="Slide Number Placeholder 3"/>
          <p:cNvSpPr>
            <a:spLocks noGrp="1"/>
          </p:cNvSpPr>
          <p:nvPr>
            <p:ph type="sldNum" sz="quarter" idx="12"/>
          </p:nvPr>
        </p:nvSpPr>
        <p:spPr/>
        <p:txBody>
          <a:bodyPr/>
          <a:lstStyle/>
          <a:p>
            <a:fld id="{FBF2B34C-228D-4C96-BD23-53A2368A7952}" type="slidenum">
              <a:rPr lang="en-US" smtClean="0"/>
              <a:t>18</a:t>
            </a:fld>
            <a:endParaRPr lang="en-US"/>
          </a:p>
        </p:txBody>
      </p:sp>
    </p:spTree>
    <p:extLst>
      <p:ext uri="{BB962C8B-B14F-4D97-AF65-F5344CB8AC3E}">
        <p14:creationId xmlns:p14="http://schemas.microsoft.com/office/powerpoint/2010/main" val="20149807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Business</a:t>
            </a:r>
          </a:p>
        </p:txBody>
      </p:sp>
      <p:sp>
        <p:nvSpPr>
          <p:cNvPr id="4" name="Slide Number Placeholder 3"/>
          <p:cNvSpPr>
            <a:spLocks noGrp="1"/>
          </p:cNvSpPr>
          <p:nvPr>
            <p:ph type="sldNum" sz="quarter" idx="12"/>
          </p:nvPr>
        </p:nvSpPr>
        <p:spPr/>
        <p:txBody>
          <a:bodyPr/>
          <a:lstStyle/>
          <a:p>
            <a:fld id="{FBF2B34C-228D-4C96-BD23-53A2368A7952}" type="slidenum">
              <a:rPr lang="en-US" smtClean="0"/>
              <a:t>19</a:t>
            </a:fld>
            <a:endParaRPr lang="en-US" dirty="0"/>
          </a:p>
        </p:txBody>
      </p:sp>
      <p:sp>
        <p:nvSpPr>
          <p:cNvPr id="5" name="Content Placeholder 4"/>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lstStyle/>
          <a:p>
            <a:r>
              <a:rPr lang="en-US" dirty="0"/>
              <a:t>Dan</a:t>
            </a:r>
          </a:p>
          <a:p>
            <a:pPr lvl="1"/>
            <a:r>
              <a:rPr lang="en-US" dirty="0" smtClean="0"/>
              <a:t>Dan will resubmit his IBM grant request which, if approved, will support:</a:t>
            </a:r>
            <a:endParaRPr lang="en-US" dirty="0"/>
          </a:p>
          <a:p>
            <a:pPr lvl="2"/>
            <a:r>
              <a:rPr lang="en-US" dirty="0"/>
              <a:t>Host hackathon</a:t>
            </a:r>
          </a:p>
          <a:p>
            <a:pPr lvl="2"/>
            <a:r>
              <a:rPr lang="en-US" dirty="0"/>
              <a:t>Day long tech training on Data Science topic</a:t>
            </a:r>
          </a:p>
          <a:p>
            <a:pPr lvl="2"/>
            <a:r>
              <a:rPr lang="en-US" dirty="0"/>
              <a:t>Recruit new members</a:t>
            </a:r>
          </a:p>
          <a:p>
            <a:pPr lvl="2"/>
            <a:endParaRPr lang="en-US" dirty="0"/>
          </a:p>
          <a:p>
            <a:pPr lvl="1"/>
            <a:r>
              <a:rPr lang="en-US" dirty="0"/>
              <a:t>Cost structure has changed – ideas?</a:t>
            </a:r>
          </a:p>
          <a:p>
            <a:pPr lvl="2"/>
            <a:r>
              <a:rPr lang="en-US" dirty="0"/>
              <a:t>Better food,</a:t>
            </a:r>
          </a:p>
          <a:p>
            <a:pPr lvl="2"/>
            <a:r>
              <a:rPr lang="en-US" dirty="0"/>
              <a:t>Coffee</a:t>
            </a:r>
          </a:p>
          <a:p>
            <a:pPr lvl="2"/>
            <a:r>
              <a:rPr lang="en-US" dirty="0"/>
              <a:t>Speaker Honorarium</a:t>
            </a:r>
          </a:p>
          <a:p>
            <a:pPr lvl="2"/>
            <a:endParaRPr lang="en-US" dirty="0"/>
          </a:p>
        </p:txBody>
      </p:sp>
    </p:spTree>
    <p:extLst>
      <p:ext uri="{BB962C8B-B14F-4D97-AF65-F5344CB8AC3E}">
        <p14:creationId xmlns:p14="http://schemas.microsoft.com/office/powerpoint/2010/main" val="854787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5F3B69-85EE-4426-AE45-0817F2CA5C0C}"/>
              </a:ext>
            </a:extLst>
          </p:cNvPr>
          <p:cNvSpPr>
            <a:spLocks noGrp="1"/>
          </p:cNvSpPr>
          <p:nvPr>
            <p:ph type="title"/>
          </p:nvPr>
        </p:nvSpPr>
        <p:spPr/>
        <p:txBody>
          <a:bodyPr/>
          <a:lstStyle/>
          <a:p>
            <a:r>
              <a:rPr lang="en-US" dirty="0"/>
              <a:t>Conference Call - Zoom</a:t>
            </a:r>
          </a:p>
        </p:txBody>
      </p:sp>
      <p:sp>
        <p:nvSpPr>
          <p:cNvPr id="3" name="Content Placeholder 2">
            <a:extLst>
              <a:ext uri="{FF2B5EF4-FFF2-40B4-BE49-F238E27FC236}">
                <a16:creationId xmlns:a16="http://schemas.microsoft.com/office/drawing/2014/main" xmlns="" id="{88C93B98-7E86-4B85-9609-10472D5729E5}"/>
              </a:ext>
            </a:extLst>
          </p:cNvPr>
          <p:cNvSpPr>
            <a:spLocks noGrp="1"/>
          </p:cNvSpPr>
          <p:nvPr>
            <p:ph idx="1"/>
          </p:nvPr>
        </p:nvSpPr>
        <p:spPr/>
        <p:txBody>
          <a:bodyPr/>
          <a:lstStyle/>
          <a:p>
            <a:r>
              <a:rPr lang="en-US" dirty="0"/>
              <a:t>If you can't join us in person, you can also join via web- or tele-conference, but please email me in advance if you plan to do so. </a:t>
            </a:r>
          </a:p>
          <a:p>
            <a:r>
              <a:rPr lang="en-US" dirty="0"/>
              <a:t>Join from PC, Mac, Linux, iOS or Android: https://chapman.zoom.us/j/485549842</a:t>
            </a:r>
          </a:p>
          <a:p>
            <a:endParaRPr lang="en-US" dirty="0"/>
          </a:p>
          <a:p>
            <a:r>
              <a:rPr lang="en-US" dirty="0"/>
              <a:t>Or Telephone: </a:t>
            </a:r>
            <a:br>
              <a:rPr lang="en-US" dirty="0"/>
            </a:br>
            <a:r>
              <a:rPr lang="en-US" dirty="0"/>
              <a:t>Dial </a:t>
            </a:r>
          </a:p>
          <a:p>
            <a:pPr marL="0" indent="0">
              <a:buNone/>
            </a:pPr>
            <a:r>
              <a:rPr lang="en-US" dirty="0"/>
              <a:t>        US: +1 646 558 8656  or +1 669 900 6833 </a:t>
            </a:r>
          </a:p>
          <a:p>
            <a:pPr marL="0" indent="0">
              <a:buNone/>
            </a:pPr>
            <a:r>
              <a:rPr lang="en-US" dirty="0"/>
              <a:t>   Meeting ID: 485 549 842</a:t>
            </a:r>
          </a:p>
          <a:p>
            <a:endParaRPr lang="en-US" dirty="0"/>
          </a:p>
        </p:txBody>
      </p:sp>
      <p:sp>
        <p:nvSpPr>
          <p:cNvPr id="4" name="Slide Number Placeholder 3">
            <a:extLst>
              <a:ext uri="{FF2B5EF4-FFF2-40B4-BE49-F238E27FC236}">
                <a16:creationId xmlns:a16="http://schemas.microsoft.com/office/drawing/2014/main" xmlns="" id="{EF18B877-99BF-47C0-B6DB-858456CB52D6}"/>
              </a:ext>
            </a:extLst>
          </p:cNvPr>
          <p:cNvSpPr>
            <a:spLocks noGrp="1"/>
          </p:cNvSpPr>
          <p:nvPr>
            <p:ph type="sldNum" sz="quarter" idx="12"/>
          </p:nvPr>
        </p:nvSpPr>
        <p:spPr/>
        <p:txBody>
          <a:bodyPr/>
          <a:lstStyle/>
          <a:p>
            <a:fld id="{FBF2B34C-228D-4C96-BD23-53A2368A7952}" type="slidenum">
              <a:rPr lang="en-US" smtClean="0"/>
              <a:t>2</a:t>
            </a:fld>
            <a:endParaRPr lang="en-US"/>
          </a:p>
        </p:txBody>
      </p:sp>
    </p:spTree>
    <p:extLst>
      <p:ext uri="{BB962C8B-B14F-4D97-AF65-F5344CB8AC3E}">
        <p14:creationId xmlns:p14="http://schemas.microsoft.com/office/powerpoint/2010/main" val="1768696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5F3B69-85EE-4426-AE45-0817F2CA5C0C}"/>
              </a:ext>
            </a:extLst>
          </p:cNvPr>
          <p:cNvSpPr>
            <a:spLocks noGrp="1"/>
          </p:cNvSpPr>
          <p:nvPr>
            <p:ph type="title"/>
          </p:nvPr>
        </p:nvSpPr>
        <p:spPr/>
        <p:txBody>
          <a:bodyPr/>
          <a:lstStyle/>
          <a:p>
            <a:r>
              <a:rPr lang="en-US" dirty="0"/>
              <a:t>Conference Call (If zoom does not work)</a:t>
            </a:r>
          </a:p>
        </p:txBody>
      </p:sp>
      <p:sp>
        <p:nvSpPr>
          <p:cNvPr id="3" name="Content Placeholder 2">
            <a:extLst>
              <a:ext uri="{FF2B5EF4-FFF2-40B4-BE49-F238E27FC236}">
                <a16:creationId xmlns:a16="http://schemas.microsoft.com/office/drawing/2014/main" xmlns="" id="{88C93B98-7E86-4B85-9609-10472D5729E5}"/>
              </a:ext>
            </a:extLst>
          </p:cNvPr>
          <p:cNvSpPr>
            <a:spLocks noGrp="1"/>
          </p:cNvSpPr>
          <p:nvPr>
            <p:ph idx="1"/>
          </p:nvPr>
        </p:nvSpPr>
        <p:spPr/>
        <p:txBody>
          <a:bodyPr/>
          <a:lstStyle/>
          <a:p>
            <a:r>
              <a:rPr lang="en-US" dirty="0"/>
              <a:t>If you can't join us in person, you can also join via web- or tele-conference, but please email me in advance if you plan to do so. Join the call: </a:t>
            </a:r>
            <a:r>
              <a:rPr lang="en-US" dirty="0">
                <a:hlinkClick r:id="rId2"/>
              </a:rPr>
              <a:t>https://www.uberconference.com/danielswhelan</a:t>
            </a:r>
            <a:r>
              <a:rPr lang="en-US" dirty="0"/>
              <a:t/>
            </a:r>
            <a:br>
              <a:rPr lang="en-US" dirty="0"/>
            </a:br>
            <a:r>
              <a:rPr lang="en-US" dirty="0"/>
              <a:t>Optional dial in number: 213-992-5587</a:t>
            </a:r>
            <a:br>
              <a:rPr lang="en-US" dirty="0"/>
            </a:br>
            <a:r>
              <a:rPr lang="en-US" dirty="0"/>
              <a:t>PIN: 64068</a:t>
            </a:r>
          </a:p>
          <a:p>
            <a:endParaRPr lang="en-US" dirty="0"/>
          </a:p>
        </p:txBody>
      </p:sp>
      <p:sp>
        <p:nvSpPr>
          <p:cNvPr id="4" name="Slide Number Placeholder 3">
            <a:extLst>
              <a:ext uri="{FF2B5EF4-FFF2-40B4-BE49-F238E27FC236}">
                <a16:creationId xmlns:a16="http://schemas.microsoft.com/office/drawing/2014/main" xmlns="" id="{EF18B877-99BF-47C0-B6DB-858456CB52D6}"/>
              </a:ext>
            </a:extLst>
          </p:cNvPr>
          <p:cNvSpPr>
            <a:spLocks noGrp="1"/>
          </p:cNvSpPr>
          <p:nvPr>
            <p:ph type="sldNum" sz="quarter" idx="12"/>
          </p:nvPr>
        </p:nvSpPr>
        <p:spPr/>
        <p:txBody>
          <a:bodyPr/>
          <a:lstStyle/>
          <a:p>
            <a:fld id="{FBF2B34C-228D-4C96-BD23-53A2368A7952}" type="slidenum">
              <a:rPr lang="en-US" smtClean="0"/>
              <a:t>3</a:t>
            </a:fld>
            <a:endParaRPr lang="en-US"/>
          </a:p>
        </p:txBody>
      </p:sp>
      <p:sp>
        <p:nvSpPr>
          <p:cNvPr id="5" name="TextBox 4"/>
          <p:cNvSpPr txBox="1"/>
          <p:nvPr/>
        </p:nvSpPr>
        <p:spPr>
          <a:xfrm>
            <a:off x="838200" y="4050665"/>
            <a:ext cx="10058400" cy="2031325"/>
          </a:xfrm>
          <a:prstGeom prst="rect">
            <a:avLst/>
          </a:prstGeom>
        </p:spPr>
        <p:style>
          <a:lnRef idx="3">
            <a:schemeClr val="lt1"/>
          </a:lnRef>
          <a:fillRef idx="1">
            <a:schemeClr val="accent5"/>
          </a:fillRef>
          <a:effectRef idx="1">
            <a:schemeClr val="accent5"/>
          </a:effectRef>
          <a:fontRef idx="minor">
            <a:schemeClr val="lt1"/>
          </a:fontRef>
        </p:style>
        <p:txBody>
          <a:bodyPr wrap="square" rtlCol="0">
            <a:spAutoFit/>
          </a:bodyPr>
          <a:lstStyle/>
          <a:p>
            <a:r>
              <a:rPr lang="en-US" dirty="0" smtClean="0"/>
              <a:t>Note: We experienced problems with Zoom.  Remote participants were able to join but did not appear to be able to hear the audio.   We had issues with feedback in the conference room when calling into Zoom on the speaker phone, and we may have accidentally muted all computers and the speaker phone.   We also experienced very slow performance on Michael’s notebook, some of which may have been related to Zoom recording and some to the use of the </a:t>
            </a:r>
            <a:r>
              <a:rPr lang="en-US" dirty="0" err="1" smtClean="0"/>
              <a:t>WiPS</a:t>
            </a:r>
            <a:r>
              <a:rPr lang="en-US" dirty="0" smtClean="0"/>
              <a:t> remote screen sharing app.</a:t>
            </a:r>
          </a:p>
          <a:p>
            <a:endParaRPr lang="en-US" dirty="0"/>
          </a:p>
          <a:p>
            <a:r>
              <a:rPr lang="en-US" dirty="0" smtClean="0"/>
              <a:t>We lost participants when we attempted to switch over to UberConference mid-meeting. </a:t>
            </a:r>
            <a:endParaRPr lang="en-US" dirty="0"/>
          </a:p>
        </p:txBody>
      </p:sp>
    </p:spTree>
    <p:extLst>
      <p:ext uri="{BB962C8B-B14F-4D97-AF65-F5344CB8AC3E}">
        <p14:creationId xmlns:p14="http://schemas.microsoft.com/office/powerpoint/2010/main" val="3718275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Meeting Attendees</a:t>
            </a:r>
          </a:p>
        </p:txBody>
      </p:sp>
      <p:sp>
        <p:nvSpPr>
          <p:cNvPr id="3" name="Content Placeholder 2"/>
          <p:cNvSpPr>
            <a:spLocks noGrp="1"/>
          </p:cNvSpPr>
          <p:nvPr>
            <p:ph idx="1"/>
          </p:nvPr>
        </p:nvSpPr>
        <p:spPr/>
        <p:txBody>
          <a:bodyPr>
            <a:normAutofit/>
          </a:bodyPr>
          <a:lstStyle/>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FBF2B34C-228D-4C96-BD23-53A2368A7952}" type="slidenum">
              <a:rPr lang="en-US" smtClean="0"/>
              <a:t>4</a:t>
            </a:fld>
            <a:endParaRPr lang="en-US"/>
          </a:p>
        </p:txBody>
      </p:sp>
      <p:sp>
        <p:nvSpPr>
          <p:cNvPr id="6" name="TextBox 5"/>
          <p:cNvSpPr txBox="1"/>
          <p:nvPr/>
        </p:nvSpPr>
        <p:spPr>
          <a:xfrm>
            <a:off x="760021" y="1926073"/>
            <a:ext cx="3406202" cy="5262979"/>
          </a:xfrm>
          <a:prstGeom prst="rect">
            <a:avLst/>
          </a:prstGeom>
          <a:noFill/>
        </p:spPr>
        <p:txBody>
          <a:bodyPr wrap="square" rtlCol="0">
            <a:spAutoFit/>
          </a:bodyPr>
          <a:lstStyle/>
          <a:p>
            <a:pPr marL="285750" indent="-285750">
              <a:buFont typeface="Arial" panose="020B0604020202020204" pitchFamily="34" charset="0"/>
              <a:buChar char="•"/>
            </a:pPr>
            <a:r>
              <a:rPr lang="en-US" sz="2400" i="1" dirty="0">
                <a:solidFill>
                  <a:srgbClr val="0070C0"/>
                </a:solidFill>
              </a:rPr>
              <a:t>Dan Whelan</a:t>
            </a:r>
          </a:p>
          <a:p>
            <a:pPr marL="285750" indent="-285750">
              <a:buFont typeface="Arial" panose="020B0604020202020204" pitchFamily="34" charset="0"/>
              <a:buChar char="•"/>
            </a:pPr>
            <a:r>
              <a:rPr lang="en-US" sz="2400" i="1" dirty="0">
                <a:solidFill>
                  <a:srgbClr val="0070C0"/>
                </a:solidFill>
              </a:rPr>
              <a:t>Michael </a:t>
            </a:r>
            <a:r>
              <a:rPr lang="en-US" sz="2400" i="1" dirty="0" err="1">
                <a:solidFill>
                  <a:srgbClr val="0070C0"/>
                </a:solidFill>
              </a:rPr>
              <a:t>Fahy</a:t>
            </a:r>
            <a:endParaRPr lang="en-US" sz="2400" i="1" dirty="0">
              <a:solidFill>
                <a:srgbClr val="0070C0"/>
              </a:solidFill>
            </a:endParaRPr>
          </a:p>
          <a:p>
            <a:pPr marL="285750" indent="-285750">
              <a:buFont typeface="Arial" panose="020B0604020202020204" pitchFamily="34" charset="0"/>
              <a:buChar char="•"/>
            </a:pPr>
            <a:r>
              <a:rPr lang="en-US" sz="2400" i="1" strike="sngStrike" dirty="0">
                <a:solidFill>
                  <a:srgbClr val="0070C0"/>
                </a:solidFill>
              </a:rPr>
              <a:t>Ali </a:t>
            </a:r>
            <a:r>
              <a:rPr lang="en-US" sz="2400" i="1" strike="sngStrike" dirty="0" err="1" smtClean="0">
                <a:solidFill>
                  <a:srgbClr val="0070C0"/>
                </a:solidFill>
              </a:rPr>
              <a:t>Zahraei</a:t>
            </a:r>
            <a:endParaRPr lang="en-US" sz="2400" i="1" strike="sngStrike" dirty="0">
              <a:solidFill>
                <a:srgbClr val="0070C0"/>
              </a:solidFill>
            </a:endParaRPr>
          </a:p>
          <a:p>
            <a:pPr marL="285750" indent="-285750">
              <a:buFont typeface="Arial" panose="020B0604020202020204" pitchFamily="34" charset="0"/>
              <a:buChar char="•"/>
            </a:pPr>
            <a:r>
              <a:rPr lang="en-US" sz="2400" i="1" dirty="0">
                <a:solidFill>
                  <a:srgbClr val="0070C0"/>
                </a:solidFill>
              </a:rPr>
              <a:t>Allen Takatsuka</a:t>
            </a:r>
          </a:p>
          <a:p>
            <a:pPr marL="285750" indent="-285750">
              <a:buFont typeface="Arial" panose="020B0604020202020204" pitchFamily="34" charset="0"/>
              <a:buChar char="•"/>
            </a:pPr>
            <a:r>
              <a:rPr lang="en-US" sz="2400" i="1" strike="sngStrike" dirty="0" err="1">
                <a:solidFill>
                  <a:srgbClr val="0070C0"/>
                </a:solidFill>
              </a:rPr>
              <a:t>Lalit</a:t>
            </a:r>
            <a:r>
              <a:rPr lang="en-US" sz="2400" i="1" strike="sngStrike" dirty="0">
                <a:solidFill>
                  <a:srgbClr val="0070C0"/>
                </a:solidFill>
              </a:rPr>
              <a:t> Patel</a:t>
            </a:r>
          </a:p>
          <a:p>
            <a:pPr marL="285750" indent="-285750">
              <a:buFont typeface="Arial" panose="020B0604020202020204" pitchFamily="34" charset="0"/>
              <a:buChar char="•"/>
            </a:pPr>
            <a:r>
              <a:rPr lang="en-US" sz="2400" i="1" dirty="0" err="1">
                <a:solidFill>
                  <a:srgbClr val="0070C0"/>
                </a:solidFill>
              </a:rPr>
              <a:t>Nilo</a:t>
            </a:r>
            <a:r>
              <a:rPr lang="en-US" sz="2400" i="1" dirty="0">
                <a:solidFill>
                  <a:srgbClr val="0070C0"/>
                </a:solidFill>
              </a:rPr>
              <a:t> </a:t>
            </a:r>
            <a:r>
              <a:rPr lang="en-US" sz="2400" i="1" dirty="0" err="1">
                <a:solidFill>
                  <a:srgbClr val="0070C0"/>
                </a:solidFill>
              </a:rPr>
              <a:t>Niccolai</a:t>
            </a:r>
            <a:endParaRPr lang="en-US" sz="2400" i="1" dirty="0">
              <a:solidFill>
                <a:srgbClr val="0070C0"/>
              </a:solidFill>
            </a:endParaRPr>
          </a:p>
          <a:p>
            <a:pPr marL="285750" indent="-285750">
              <a:buFont typeface="Arial" panose="020B0604020202020204" pitchFamily="34" charset="0"/>
              <a:buChar char="•"/>
            </a:pPr>
            <a:r>
              <a:rPr lang="en-US" sz="2400" i="1" dirty="0">
                <a:solidFill>
                  <a:srgbClr val="0070C0"/>
                </a:solidFill>
              </a:rPr>
              <a:t>Shirley Tseng</a:t>
            </a:r>
          </a:p>
          <a:p>
            <a:pPr marL="285750" indent="-285750">
              <a:buFont typeface="Arial" panose="020B0604020202020204" pitchFamily="34" charset="0"/>
              <a:buChar char="•"/>
            </a:pPr>
            <a:r>
              <a:rPr lang="en-US" sz="2400" i="1" dirty="0">
                <a:solidFill>
                  <a:srgbClr val="0070C0"/>
                </a:solidFill>
              </a:rPr>
              <a:t>Cynthia </a:t>
            </a:r>
            <a:r>
              <a:rPr lang="en-US" sz="2400" i="1" dirty="0" err="1">
                <a:solidFill>
                  <a:srgbClr val="0070C0"/>
                </a:solidFill>
              </a:rPr>
              <a:t>Kirkeby</a:t>
            </a:r>
            <a:endParaRPr lang="en-US" sz="2400" i="1" dirty="0">
              <a:solidFill>
                <a:srgbClr val="0070C0"/>
              </a:solidFill>
            </a:endParaRPr>
          </a:p>
          <a:p>
            <a:pPr marL="285750" indent="-285750">
              <a:buFont typeface="Arial" panose="020B0604020202020204" pitchFamily="34" charset="0"/>
              <a:buChar char="•"/>
            </a:pPr>
            <a:r>
              <a:rPr lang="en-US" sz="2400" i="1" strike="sngStrike" dirty="0">
                <a:solidFill>
                  <a:srgbClr val="0070C0"/>
                </a:solidFill>
              </a:rPr>
              <a:t>Winsor Brown</a:t>
            </a:r>
          </a:p>
          <a:p>
            <a:pPr marL="285750" indent="-285750">
              <a:buFont typeface="Arial" panose="020B0604020202020204" pitchFamily="34" charset="0"/>
              <a:buChar char="•"/>
            </a:pPr>
            <a:r>
              <a:rPr lang="en-US" sz="2400" i="1" strike="sngStrike" dirty="0">
                <a:solidFill>
                  <a:srgbClr val="0070C0"/>
                </a:solidFill>
              </a:rPr>
              <a:t>Don Black</a:t>
            </a:r>
          </a:p>
          <a:p>
            <a:pPr marL="285750" indent="-285750">
              <a:buFont typeface="Arial" panose="020B0604020202020204" pitchFamily="34" charset="0"/>
              <a:buChar char="•"/>
            </a:pPr>
            <a:endParaRPr lang="en-US" sz="2400" i="1" dirty="0">
              <a:solidFill>
                <a:srgbClr val="0070C0"/>
              </a:solidFill>
            </a:endParaRPr>
          </a:p>
          <a:p>
            <a:pPr marL="285750" indent="-285750">
              <a:buFont typeface="Arial" panose="020B0604020202020204" pitchFamily="34" charset="0"/>
              <a:buChar char="•"/>
            </a:pPr>
            <a:endParaRPr lang="en-US" sz="2400" i="1" dirty="0">
              <a:solidFill>
                <a:srgbClr val="0070C0"/>
              </a:solidFill>
            </a:endParaRPr>
          </a:p>
          <a:p>
            <a:endParaRPr lang="en-US" sz="2400" i="1" dirty="0">
              <a:solidFill>
                <a:srgbClr val="0070C0"/>
              </a:solidFill>
            </a:endParaRPr>
          </a:p>
          <a:p>
            <a:pPr marL="285750" indent="-285750">
              <a:buFont typeface="Arial" panose="020B0604020202020204" pitchFamily="34" charset="0"/>
              <a:buChar char="•"/>
            </a:pPr>
            <a:endParaRPr lang="en-US" sz="2400" i="1" dirty="0">
              <a:solidFill>
                <a:srgbClr val="0070C0"/>
              </a:solidFill>
            </a:endParaRPr>
          </a:p>
        </p:txBody>
      </p:sp>
      <p:sp>
        <p:nvSpPr>
          <p:cNvPr id="7" name="TextBox 6"/>
          <p:cNvSpPr txBox="1"/>
          <p:nvPr/>
        </p:nvSpPr>
        <p:spPr>
          <a:xfrm>
            <a:off x="5729373" y="1825625"/>
            <a:ext cx="3406202" cy="6001643"/>
          </a:xfrm>
          <a:prstGeom prst="rect">
            <a:avLst/>
          </a:prstGeom>
          <a:noFill/>
        </p:spPr>
        <p:txBody>
          <a:bodyPr wrap="square" rtlCol="0">
            <a:spAutoFit/>
          </a:bodyPr>
          <a:lstStyle/>
          <a:p>
            <a:pPr marL="285750" indent="-285750">
              <a:buFont typeface="Arial" panose="020B0604020202020204" pitchFamily="34" charset="0"/>
              <a:buChar char="•"/>
            </a:pPr>
            <a:r>
              <a:rPr lang="en-US" sz="2400" i="1" strike="sngStrike" dirty="0" err="1">
                <a:solidFill>
                  <a:srgbClr val="0070C0"/>
                </a:solidFill>
              </a:rPr>
              <a:t>Anjana</a:t>
            </a:r>
            <a:r>
              <a:rPr lang="en-US" sz="2400" i="1" strike="sngStrike" dirty="0">
                <a:solidFill>
                  <a:srgbClr val="0070C0"/>
                </a:solidFill>
              </a:rPr>
              <a:t> </a:t>
            </a:r>
            <a:r>
              <a:rPr lang="en-US" sz="2400" i="1" strike="sngStrike" dirty="0" err="1">
                <a:solidFill>
                  <a:srgbClr val="0070C0"/>
                </a:solidFill>
              </a:rPr>
              <a:t>Pai</a:t>
            </a:r>
            <a:endParaRPr lang="en-US" sz="2400" i="1" strike="sngStrike" dirty="0">
              <a:solidFill>
                <a:srgbClr val="0070C0"/>
              </a:solidFill>
            </a:endParaRPr>
          </a:p>
          <a:p>
            <a:pPr marL="285750" indent="-285750">
              <a:buFont typeface="Arial" panose="020B0604020202020204" pitchFamily="34" charset="0"/>
              <a:buChar char="•"/>
            </a:pPr>
            <a:r>
              <a:rPr lang="en-US" sz="2400" i="1" strike="sngStrike" dirty="0" err="1">
                <a:solidFill>
                  <a:srgbClr val="0070C0"/>
                </a:solidFill>
              </a:rPr>
              <a:t>Matija</a:t>
            </a:r>
            <a:r>
              <a:rPr lang="en-US" sz="2400" i="1" strike="sngStrike" dirty="0">
                <a:solidFill>
                  <a:srgbClr val="0070C0"/>
                </a:solidFill>
              </a:rPr>
              <a:t> </a:t>
            </a:r>
            <a:r>
              <a:rPr lang="en-US" sz="2400" i="1" strike="sngStrike" dirty="0" err="1">
                <a:solidFill>
                  <a:srgbClr val="0070C0"/>
                </a:solidFill>
              </a:rPr>
              <a:t>Abicic</a:t>
            </a:r>
            <a:endParaRPr lang="en-US" sz="2400" i="1" strike="sngStrike" dirty="0">
              <a:solidFill>
                <a:srgbClr val="0070C0"/>
              </a:solidFill>
            </a:endParaRPr>
          </a:p>
          <a:p>
            <a:pPr marL="285750" indent="-285750">
              <a:buFont typeface="Arial" panose="020B0604020202020204" pitchFamily="34" charset="0"/>
              <a:buChar char="•"/>
            </a:pPr>
            <a:r>
              <a:rPr lang="en-US" sz="2400" i="1" dirty="0" smtClean="0">
                <a:solidFill>
                  <a:srgbClr val="0070C0"/>
                </a:solidFill>
              </a:rPr>
              <a:t>Karen Leigh </a:t>
            </a:r>
            <a:r>
              <a:rPr lang="en-US" sz="2400" i="1" dirty="0">
                <a:solidFill>
                  <a:srgbClr val="0070C0"/>
                </a:solidFill>
              </a:rPr>
              <a:t>Beatty</a:t>
            </a:r>
          </a:p>
          <a:p>
            <a:pPr marL="285750" indent="-285750">
              <a:buFont typeface="Arial" panose="020B0604020202020204" pitchFamily="34" charset="0"/>
              <a:buChar char="•"/>
            </a:pPr>
            <a:r>
              <a:rPr lang="en-US" sz="2400" i="1" dirty="0">
                <a:solidFill>
                  <a:srgbClr val="0070C0"/>
                </a:solidFill>
              </a:rPr>
              <a:t>Madeline Bauer</a:t>
            </a:r>
          </a:p>
          <a:p>
            <a:pPr marL="285750" indent="-285750">
              <a:buFont typeface="Arial" panose="020B0604020202020204" pitchFamily="34" charset="0"/>
              <a:buChar char="•"/>
            </a:pPr>
            <a:r>
              <a:rPr lang="en-US" sz="2400" i="1" strike="sngStrike" dirty="0">
                <a:solidFill>
                  <a:srgbClr val="0070C0"/>
                </a:solidFill>
              </a:rPr>
              <a:t>Trae Palmer</a:t>
            </a:r>
          </a:p>
          <a:p>
            <a:pPr marL="285750" indent="-285750">
              <a:buFont typeface="Arial" panose="020B0604020202020204" pitchFamily="34" charset="0"/>
              <a:buChar char="•"/>
            </a:pPr>
            <a:r>
              <a:rPr lang="en-US" sz="2400" i="1" strike="sngStrike" dirty="0" err="1">
                <a:solidFill>
                  <a:srgbClr val="0070C0"/>
                </a:solidFill>
              </a:rPr>
              <a:t>Jiancheng</a:t>
            </a:r>
            <a:r>
              <a:rPr lang="en-US" sz="2400" i="1" strike="sngStrike" dirty="0">
                <a:solidFill>
                  <a:srgbClr val="0070C0"/>
                </a:solidFill>
              </a:rPr>
              <a:t> </a:t>
            </a:r>
            <a:r>
              <a:rPr lang="en-US" sz="2400" i="1" strike="sngStrike" dirty="0" err="1">
                <a:solidFill>
                  <a:srgbClr val="0070C0"/>
                </a:solidFill>
              </a:rPr>
              <a:t>Lyu</a:t>
            </a:r>
            <a:endParaRPr lang="en-US" sz="2400" i="1" strike="sngStrike" dirty="0">
              <a:solidFill>
                <a:srgbClr val="0070C0"/>
              </a:solidFill>
            </a:endParaRPr>
          </a:p>
          <a:p>
            <a:pPr marL="285750" indent="-285750">
              <a:buFont typeface="Arial" panose="020B0604020202020204" pitchFamily="34" charset="0"/>
              <a:buChar char="•"/>
            </a:pPr>
            <a:r>
              <a:rPr lang="en-US" sz="2400" i="1" dirty="0">
                <a:solidFill>
                  <a:srgbClr val="0070C0"/>
                </a:solidFill>
              </a:rPr>
              <a:t>Mike Marin</a:t>
            </a:r>
          </a:p>
          <a:p>
            <a:pPr marL="285750" indent="-285750">
              <a:buFont typeface="Arial" panose="020B0604020202020204" pitchFamily="34" charset="0"/>
              <a:buChar char="•"/>
            </a:pPr>
            <a:r>
              <a:rPr lang="en-US" sz="2400" i="1" strike="sngStrike" dirty="0">
                <a:solidFill>
                  <a:srgbClr val="0070C0"/>
                </a:solidFill>
              </a:rPr>
              <a:t>David </a:t>
            </a:r>
            <a:r>
              <a:rPr lang="en-US" sz="2400" i="1" strike="sngStrike" dirty="0" err="1">
                <a:solidFill>
                  <a:srgbClr val="0070C0"/>
                </a:solidFill>
              </a:rPr>
              <a:t>Forse</a:t>
            </a:r>
            <a:endParaRPr lang="en-US" sz="2400" i="1" strike="sngStrike" dirty="0">
              <a:solidFill>
                <a:srgbClr val="0070C0"/>
              </a:solidFill>
            </a:endParaRPr>
          </a:p>
          <a:p>
            <a:pPr marL="285750" indent="-285750">
              <a:buFont typeface="Arial" panose="020B0604020202020204" pitchFamily="34" charset="0"/>
              <a:buChar char="•"/>
            </a:pPr>
            <a:r>
              <a:rPr lang="en-US" sz="2400" i="1" strike="sngStrike" dirty="0">
                <a:solidFill>
                  <a:srgbClr val="0070C0"/>
                </a:solidFill>
              </a:rPr>
              <a:t>Raman </a:t>
            </a:r>
            <a:r>
              <a:rPr lang="en-US" sz="2400" i="1" strike="sngStrike" dirty="0" err="1">
                <a:solidFill>
                  <a:srgbClr val="0070C0"/>
                </a:solidFill>
              </a:rPr>
              <a:t>Rajan</a:t>
            </a:r>
            <a:endParaRPr lang="en-US" sz="2400" i="1" strike="sngStrike" dirty="0">
              <a:solidFill>
                <a:srgbClr val="0070C0"/>
              </a:solidFill>
            </a:endParaRPr>
          </a:p>
          <a:p>
            <a:pPr marL="285750" indent="-285750">
              <a:buFont typeface="Arial" panose="020B0604020202020204" pitchFamily="34" charset="0"/>
              <a:buChar char="•"/>
            </a:pPr>
            <a:r>
              <a:rPr lang="en-US" sz="2400" i="1" strike="sngStrike" dirty="0">
                <a:solidFill>
                  <a:srgbClr val="0070C0"/>
                </a:solidFill>
              </a:rPr>
              <a:t>Dana Smith</a:t>
            </a:r>
          </a:p>
          <a:p>
            <a:pPr marL="285750" indent="-285750">
              <a:buFont typeface="Arial" panose="020B0604020202020204" pitchFamily="34" charset="0"/>
              <a:buChar char="•"/>
            </a:pPr>
            <a:r>
              <a:rPr lang="en-US" sz="2400" i="1" strike="sngStrike" dirty="0">
                <a:solidFill>
                  <a:srgbClr val="0070C0"/>
                </a:solidFill>
              </a:rPr>
              <a:t>Chase Alexander</a:t>
            </a:r>
          </a:p>
          <a:p>
            <a:endParaRPr lang="en-US" sz="2400" i="1" dirty="0">
              <a:solidFill>
                <a:srgbClr val="0070C0"/>
              </a:solidFill>
            </a:endParaRPr>
          </a:p>
          <a:p>
            <a:pPr marL="285750" indent="-285750">
              <a:buFont typeface="Arial" panose="020B0604020202020204" pitchFamily="34" charset="0"/>
              <a:buChar char="•"/>
            </a:pPr>
            <a:endParaRPr lang="en-US" sz="2400" i="1" dirty="0">
              <a:solidFill>
                <a:srgbClr val="0070C0"/>
              </a:solidFill>
            </a:endParaRPr>
          </a:p>
          <a:p>
            <a:pPr marL="285750" indent="-285750">
              <a:buFont typeface="Arial" panose="020B0604020202020204" pitchFamily="34" charset="0"/>
              <a:buChar char="•"/>
            </a:pPr>
            <a:endParaRPr lang="en-US" sz="2400" i="1" dirty="0">
              <a:solidFill>
                <a:srgbClr val="0070C0"/>
              </a:solidFill>
            </a:endParaRPr>
          </a:p>
          <a:p>
            <a:endParaRPr lang="en-US" sz="2400" i="1" dirty="0">
              <a:solidFill>
                <a:srgbClr val="0070C0"/>
              </a:solidFill>
            </a:endParaRPr>
          </a:p>
          <a:p>
            <a:pPr marL="285750" indent="-285750">
              <a:buFont typeface="Arial" panose="020B0604020202020204" pitchFamily="34" charset="0"/>
              <a:buChar char="•"/>
            </a:pPr>
            <a:endParaRPr lang="en-US" sz="2400" i="1" dirty="0">
              <a:solidFill>
                <a:srgbClr val="0070C0"/>
              </a:solidFill>
            </a:endParaRPr>
          </a:p>
        </p:txBody>
      </p:sp>
    </p:spTree>
    <p:extLst>
      <p:ext uri="{BB962C8B-B14F-4D97-AF65-F5344CB8AC3E}">
        <p14:creationId xmlns:p14="http://schemas.microsoft.com/office/powerpoint/2010/main" val="2737887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Motions</a:t>
            </a:r>
          </a:p>
        </p:txBody>
      </p:sp>
      <p:sp>
        <p:nvSpPr>
          <p:cNvPr id="4" name="Slide Number Placeholder 3"/>
          <p:cNvSpPr>
            <a:spLocks noGrp="1"/>
          </p:cNvSpPr>
          <p:nvPr>
            <p:ph type="sldNum" sz="quarter" idx="12"/>
          </p:nvPr>
        </p:nvSpPr>
        <p:spPr/>
        <p:txBody>
          <a:bodyPr/>
          <a:lstStyle/>
          <a:p>
            <a:fld id="{FBF2B34C-228D-4C96-BD23-53A2368A7952}" type="slidenum">
              <a:rPr lang="en-US" smtClean="0"/>
              <a:t>5</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619378334"/>
              </p:ext>
            </p:extLst>
          </p:nvPr>
        </p:nvGraphicFramePr>
        <p:xfrm>
          <a:off x="971742" y="1690688"/>
          <a:ext cx="9821746" cy="1752600"/>
        </p:xfrm>
        <a:graphic>
          <a:graphicData uri="http://schemas.openxmlformats.org/drawingml/2006/table">
            <a:tbl>
              <a:tblPr firstRow="1" bandRow="1">
                <a:tableStyleId>{5C22544A-7EE6-4342-B048-85BDC9FD1C3A}</a:tableStyleId>
              </a:tblPr>
              <a:tblGrid>
                <a:gridCol w="5611938">
                  <a:extLst>
                    <a:ext uri="{9D8B030D-6E8A-4147-A177-3AD203B41FA5}">
                      <a16:colId xmlns:a16="http://schemas.microsoft.com/office/drawing/2014/main" xmlns="" val="20000"/>
                    </a:ext>
                  </a:extLst>
                </a:gridCol>
                <a:gridCol w="1438102">
                  <a:extLst>
                    <a:ext uri="{9D8B030D-6E8A-4147-A177-3AD203B41FA5}">
                      <a16:colId xmlns:a16="http://schemas.microsoft.com/office/drawing/2014/main" xmlns="" val="20001"/>
                    </a:ext>
                  </a:extLst>
                </a:gridCol>
                <a:gridCol w="1402773">
                  <a:extLst>
                    <a:ext uri="{9D8B030D-6E8A-4147-A177-3AD203B41FA5}">
                      <a16:colId xmlns:a16="http://schemas.microsoft.com/office/drawing/2014/main" xmlns="" val="20002"/>
                    </a:ext>
                  </a:extLst>
                </a:gridCol>
                <a:gridCol w="1368933">
                  <a:extLst>
                    <a:ext uri="{9D8B030D-6E8A-4147-A177-3AD203B41FA5}">
                      <a16:colId xmlns:a16="http://schemas.microsoft.com/office/drawing/2014/main" xmlns="" val="20003"/>
                    </a:ext>
                  </a:extLst>
                </a:gridCol>
              </a:tblGrid>
              <a:tr h="370840">
                <a:tc>
                  <a:txBody>
                    <a:bodyPr/>
                    <a:lstStyle/>
                    <a:p>
                      <a:r>
                        <a:rPr lang="en-US" dirty="0"/>
                        <a:t>Motion</a:t>
                      </a:r>
                    </a:p>
                  </a:txBody>
                  <a:tcPr/>
                </a:tc>
                <a:tc>
                  <a:txBody>
                    <a:bodyPr/>
                    <a:lstStyle/>
                    <a:p>
                      <a:r>
                        <a:rPr lang="en-US" dirty="0"/>
                        <a:t>Moved By</a:t>
                      </a:r>
                    </a:p>
                  </a:txBody>
                  <a:tcPr/>
                </a:tc>
                <a:tc>
                  <a:txBody>
                    <a:bodyPr/>
                    <a:lstStyle/>
                    <a:p>
                      <a:r>
                        <a:rPr lang="en-US" dirty="0"/>
                        <a:t>Seconded By</a:t>
                      </a:r>
                    </a:p>
                  </a:txBody>
                  <a:tcPr/>
                </a:tc>
                <a:tc>
                  <a:txBody>
                    <a:bodyPr/>
                    <a:lstStyle/>
                    <a:p>
                      <a:r>
                        <a:rPr lang="en-US" dirty="0"/>
                        <a:t>Status</a:t>
                      </a:r>
                    </a:p>
                  </a:txBody>
                  <a:tcPr/>
                </a:tc>
                <a:extLst>
                  <a:ext uri="{0D108BD9-81ED-4DB2-BD59-A6C34878D82A}">
                    <a16:rowId xmlns:a16="http://schemas.microsoft.com/office/drawing/2014/main" xmlns=""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tx1"/>
                        </a:solidFill>
                      </a:endParaRPr>
                    </a:p>
                  </a:txBody>
                  <a:tcPr/>
                </a:tc>
                <a:tc>
                  <a:txBody>
                    <a:bodyPr/>
                    <a:lstStyle/>
                    <a:p>
                      <a:endParaRPr lang="en-US" dirty="0">
                        <a:solidFill>
                          <a:srgbClr val="0070C0"/>
                        </a:solidFill>
                      </a:endParaRPr>
                    </a:p>
                  </a:txBody>
                  <a:tcPr/>
                </a:tc>
                <a:tc>
                  <a:txBody>
                    <a:bodyPr/>
                    <a:lstStyle/>
                    <a:p>
                      <a:endParaRPr lang="en-US" dirty="0">
                        <a:solidFill>
                          <a:srgbClr val="0070C0"/>
                        </a:solidFill>
                      </a:endParaRPr>
                    </a:p>
                  </a:txBody>
                  <a:tcPr/>
                </a:tc>
                <a:tc>
                  <a:txBody>
                    <a:bodyPr/>
                    <a:lstStyle/>
                    <a:p>
                      <a:endParaRPr lang="en-US" dirty="0">
                        <a:solidFill>
                          <a:srgbClr val="0070C0"/>
                        </a:solidFill>
                      </a:endParaRPr>
                    </a:p>
                  </a:txBody>
                  <a:tcPr/>
                </a:tc>
                <a:extLst>
                  <a:ext uri="{0D108BD9-81ED-4DB2-BD59-A6C34878D82A}">
                    <a16:rowId xmlns:a16="http://schemas.microsoft.com/office/drawing/2014/main" xmlns=""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Approve March</a:t>
                      </a:r>
                      <a:r>
                        <a:rPr lang="en-US" baseline="0" dirty="0">
                          <a:solidFill>
                            <a:schemeClr val="tx1"/>
                          </a:solidFill>
                        </a:rPr>
                        <a:t> 2018 Annual Business Meeting Minutes</a:t>
                      </a:r>
                      <a:endParaRPr lang="en-US" dirty="0">
                        <a:solidFill>
                          <a:schemeClr val="tx1"/>
                        </a:solidFill>
                      </a:endParaRPr>
                    </a:p>
                  </a:txBody>
                  <a:tcPr/>
                </a:tc>
                <a:tc>
                  <a:txBody>
                    <a:bodyPr/>
                    <a:lstStyle/>
                    <a:p>
                      <a:r>
                        <a:rPr lang="en-US" dirty="0" smtClean="0">
                          <a:solidFill>
                            <a:srgbClr val="0070C0"/>
                          </a:solidFill>
                        </a:rPr>
                        <a:t>Alan Takatsuka</a:t>
                      </a:r>
                      <a:endParaRPr lang="en-US" dirty="0">
                        <a:solidFill>
                          <a:srgbClr val="0070C0"/>
                        </a:solidFill>
                      </a:endParaRPr>
                    </a:p>
                  </a:txBody>
                  <a:tcPr/>
                </a:tc>
                <a:tc>
                  <a:txBody>
                    <a:bodyPr/>
                    <a:lstStyle/>
                    <a:p>
                      <a:r>
                        <a:rPr lang="en-US" dirty="0" err="1" smtClean="0">
                          <a:solidFill>
                            <a:srgbClr val="0070C0"/>
                          </a:solidFill>
                        </a:rPr>
                        <a:t>Nilo</a:t>
                      </a:r>
                      <a:r>
                        <a:rPr lang="en-US" dirty="0" smtClean="0">
                          <a:solidFill>
                            <a:srgbClr val="0070C0"/>
                          </a:solidFill>
                        </a:rPr>
                        <a:t> </a:t>
                      </a:r>
                      <a:r>
                        <a:rPr lang="en-US" dirty="0" err="1" smtClean="0">
                          <a:solidFill>
                            <a:srgbClr val="0070C0"/>
                          </a:solidFill>
                        </a:rPr>
                        <a:t>Niccolai</a:t>
                      </a:r>
                      <a:endParaRPr lang="en-US" dirty="0">
                        <a:solidFill>
                          <a:srgbClr val="0070C0"/>
                        </a:solidFill>
                      </a:endParaRPr>
                    </a:p>
                  </a:txBody>
                  <a:tcPr/>
                </a:tc>
                <a:tc>
                  <a:txBody>
                    <a:bodyPr/>
                    <a:lstStyle/>
                    <a:p>
                      <a:r>
                        <a:rPr lang="en-US" dirty="0">
                          <a:solidFill>
                            <a:srgbClr val="0070C0"/>
                          </a:solidFill>
                        </a:rPr>
                        <a:t>Approved</a:t>
                      </a:r>
                    </a:p>
                  </a:txBody>
                  <a:tcPr/>
                </a:tc>
                <a:extLst>
                  <a:ext uri="{0D108BD9-81ED-4DB2-BD59-A6C34878D82A}">
                    <a16:rowId xmlns:a16="http://schemas.microsoft.com/office/drawing/2014/main" xmlns=""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endParaRPr lang="en-US" dirty="0">
                        <a:solidFill>
                          <a:srgbClr val="0070C0"/>
                        </a:solidFill>
                      </a:endParaRP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2120251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Financial Report as of March 27, 2018</a:t>
            </a:r>
          </a:p>
        </p:txBody>
      </p:sp>
      <p:sp>
        <p:nvSpPr>
          <p:cNvPr id="2" name="Content Placeholder 1"/>
          <p:cNvSpPr>
            <a:spLocks noGrp="1"/>
          </p:cNvSpPr>
          <p:nvPr>
            <p:ph idx="1"/>
          </p:nvPr>
        </p:nvSpPr>
        <p:spPr>
          <a:xfrm>
            <a:off x="257577" y="1430767"/>
            <a:ext cx="11668259" cy="5424680"/>
          </a:xfrm>
        </p:spPr>
        <p:txBody>
          <a:bodyPr>
            <a:noAutofit/>
          </a:bodyPr>
          <a:lstStyle/>
          <a:p>
            <a:pPr marL="0" indent="0">
              <a:buNone/>
              <a:tabLst>
                <a:tab pos="2058988" algn="l"/>
                <a:tab pos="4119563" algn="l"/>
              </a:tabLst>
            </a:pPr>
            <a:r>
              <a:rPr lang="en-US" sz="2000" dirty="0">
                <a:latin typeface="Courier New" panose="02070309020205020404" pitchFamily="49" charset="0"/>
                <a:cs typeface="Courier New" panose="02070309020205020404" pitchFamily="49" charset="0"/>
              </a:rPr>
              <a:t>Steve will provide a close out treasurer’s report when the checking account signatory changes are effected.  I’ve constructed the following from our Annual Business Meeting report which Steve provided along with recent account activity.</a:t>
            </a:r>
          </a:p>
          <a:p>
            <a:pPr marL="0" indent="0">
              <a:buNone/>
              <a:tabLst>
                <a:tab pos="2058988" algn="l"/>
                <a:tab pos="4119563" algn="l"/>
              </a:tabLst>
            </a:pPr>
            <a:endParaRPr lang="en-US" sz="2000" dirty="0">
              <a:latin typeface="Courier New" panose="02070309020205020404" pitchFamily="49" charset="0"/>
              <a:cs typeface="Courier New" panose="02070309020205020404" pitchFamily="49" charset="0"/>
            </a:endParaRPr>
          </a:p>
          <a:p>
            <a:pPr>
              <a:tabLst>
                <a:tab pos="2743200" algn="l"/>
                <a:tab pos="4119563" algn="l"/>
              </a:tabLst>
            </a:pPr>
            <a:r>
              <a:rPr lang="en-US" sz="1600" dirty="0">
                <a:latin typeface="Courier New" panose="02070309020205020404" pitchFamily="49" charset="0"/>
                <a:cs typeface="Courier New" panose="02070309020205020404" pitchFamily="49" charset="0"/>
              </a:rPr>
              <a:t>Bank Balance(3/21/18):	</a:t>
            </a:r>
            <a:r>
              <a:rPr lang="en-US" sz="1600" b="1" dirty="0">
                <a:latin typeface="Courier New" panose="02070309020205020404" pitchFamily="49" charset="0"/>
                <a:cs typeface="Courier New" panose="02070309020205020404" pitchFamily="49" charset="0"/>
              </a:rPr>
              <a:t>$ 3,582.51	</a:t>
            </a:r>
            <a:r>
              <a:rPr lang="en-US" sz="1600" dirty="0">
                <a:latin typeface="Courier New" panose="02070309020205020404" pitchFamily="49" charset="0"/>
                <a:cs typeface="Courier New" panose="02070309020205020404" pitchFamily="49" charset="0"/>
              </a:rPr>
              <a:t>Includes (restricted):	$485.95 IBM grant</a:t>
            </a:r>
            <a:br>
              <a:rPr lang="en-US" sz="1600" dirty="0">
                <a:latin typeface="Courier New" panose="02070309020205020404" pitchFamily="49" charset="0"/>
                <a:cs typeface="Courier New" panose="02070309020205020404" pitchFamily="49" charset="0"/>
              </a:rPr>
            </a:br>
            <a:r>
              <a:rPr lang="en-US" sz="1600" dirty="0">
                <a:latin typeface="Courier New" panose="02070309020205020404" pitchFamily="49" charset="0"/>
                <a:cs typeface="Courier New" panose="02070309020205020404" pitchFamily="49" charset="0"/>
              </a:rPr>
              <a:t>							$100.00 Student support</a:t>
            </a:r>
            <a:endParaRPr lang="en-US" sz="1600" b="1" dirty="0">
              <a:latin typeface="Courier New" panose="02070309020205020404" pitchFamily="49" charset="0"/>
              <a:cs typeface="Courier New" panose="02070309020205020404" pitchFamily="49" charset="0"/>
            </a:endParaRPr>
          </a:p>
          <a:p>
            <a:pPr>
              <a:tabLst>
                <a:tab pos="2743200" algn="l"/>
                <a:tab pos="4119563" algn="l"/>
              </a:tabLst>
            </a:pPr>
            <a:r>
              <a:rPr lang="en-US" sz="1600" dirty="0">
                <a:latin typeface="Courier New" panose="02070309020205020404" pitchFamily="49" charset="0"/>
                <a:cs typeface="Courier New" panose="02070309020205020404" pitchFamily="49" charset="0"/>
              </a:rPr>
              <a:t>Expenses: 	 	</a:t>
            </a:r>
            <a:r>
              <a:rPr lang="en-US" sz="1600" b="1" dirty="0">
                <a:latin typeface="Courier New" panose="02070309020205020404" pitchFamily="49" charset="0"/>
                <a:cs typeface="Courier New" panose="02070309020205020404" pitchFamily="49" charset="0"/>
              </a:rPr>
              <a:t>$	238.12 		</a:t>
            </a:r>
            <a:r>
              <a:rPr lang="en-US" sz="1600" dirty="0">
                <a:latin typeface="Courier New" panose="02070309020205020404" pitchFamily="49" charset="0"/>
                <a:cs typeface="Courier New" panose="02070309020205020404" pitchFamily="49" charset="0"/>
              </a:rPr>
              <a:t>signage, certificates and food</a:t>
            </a:r>
          </a:p>
          <a:p>
            <a:pPr>
              <a:tabLst>
                <a:tab pos="2743200" algn="l"/>
                <a:tab pos="4119563" algn="l"/>
              </a:tabLst>
            </a:pPr>
            <a:endParaRPr lang="en-US" sz="1600" b="1" dirty="0">
              <a:latin typeface="Courier New" panose="02070309020205020404" pitchFamily="49" charset="0"/>
              <a:cs typeface="Courier New" panose="02070309020205020404" pitchFamily="49" charset="0"/>
            </a:endParaRPr>
          </a:p>
          <a:p>
            <a:pPr marL="231775" lvl="1">
              <a:tabLst>
                <a:tab pos="2058988" algn="l"/>
                <a:tab pos="4119563" algn="l"/>
              </a:tabLst>
            </a:pPr>
            <a:r>
              <a:rPr lang="en-US" sz="1600" dirty="0">
                <a:latin typeface="Courier New" panose="02070309020205020404" pitchFamily="49" charset="0"/>
                <a:cs typeface="Courier New" panose="02070309020205020404" pitchFamily="49" charset="0"/>
              </a:rPr>
              <a:t>Deposits of:		</a:t>
            </a:r>
            <a:r>
              <a:rPr lang="en-US" sz="1600" b="1" dirty="0">
                <a:latin typeface="Courier New" panose="02070309020205020404" pitchFamily="49" charset="0"/>
                <a:cs typeface="Courier New" panose="02070309020205020404" pitchFamily="49" charset="0"/>
              </a:rPr>
              <a:t>$ 	212.72		</a:t>
            </a:r>
            <a:r>
              <a:rPr lang="en-US" sz="1600" dirty="0">
                <a:latin typeface="Courier New" panose="02070309020205020404" pitchFamily="49" charset="0"/>
                <a:cs typeface="Courier New" panose="02070309020205020404" pitchFamily="49" charset="0"/>
              </a:rPr>
              <a:t>$203 in cash donations,</a:t>
            </a:r>
            <a:br>
              <a:rPr lang="en-US" sz="1600" dirty="0">
                <a:latin typeface="Courier New" panose="02070309020205020404" pitchFamily="49" charset="0"/>
                <a:cs typeface="Courier New" panose="02070309020205020404" pitchFamily="49" charset="0"/>
              </a:rPr>
            </a:br>
            <a:r>
              <a:rPr lang="en-US" sz="1600" dirty="0">
                <a:latin typeface="Courier New" panose="02070309020205020404" pitchFamily="49" charset="0"/>
                <a:cs typeface="Courier New" panose="02070309020205020404" pitchFamily="49" charset="0"/>
              </a:rPr>
              <a:t>					net $9.72 credit card</a:t>
            </a:r>
          </a:p>
          <a:p>
            <a:pPr marL="231775" lvl="1">
              <a:tabLst>
                <a:tab pos="2058988" algn="l"/>
                <a:tab pos="4119563" algn="l"/>
              </a:tabLst>
            </a:pPr>
            <a:r>
              <a:rPr lang="en-US" sz="1600" dirty="0">
                <a:latin typeface="Courier New" panose="02070309020205020404" pitchFamily="49" charset="0"/>
                <a:cs typeface="Courier New" panose="02070309020205020404" pitchFamily="49" charset="0"/>
              </a:rPr>
              <a:t>Bank Balance (3/27/18):	</a:t>
            </a:r>
            <a:r>
              <a:rPr lang="en-US" sz="1600" b="1" dirty="0">
                <a:latin typeface="Courier New" panose="02070309020205020404" pitchFamily="49" charset="0"/>
                <a:cs typeface="Courier New" panose="02070309020205020404" pitchFamily="49" charset="0"/>
              </a:rPr>
              <a:t>$ 3,557.11</a:t>
            </a:r>
          </a:p>
          <a:p>
            <a:pPr marL="231775" lvl="1">
              <a:tabLst>
                <a:tab pos="2058988" algn="l"/>
                <a:tab pos="4119563" algn="l"/>
              </a:tabLst>
            </a:pPr>
            <a:r>
              <a:rPr lang="en-US" sz="1600" dirty="0">
                <a:latin typeface="Courier New" panose="02070309020205020404" pitchFamily="49" charset="0"/>
                <a:cs typeface="Courier New" panose="02070309020205020404" pitchFamily="49" charset="0"/>
              </a:rPr>
              <a:t>Unrestricted Funds:	</a:t>
            </a:r>
            <a:r>
              <a:rPr lang="en-US" sz="1600" b="1" dirty="0">
                <a:latin typeface="Courier New" panose="02070309020205020404" pitchFamily="49" charset="0"/>
                <a:cs typeface="Courier New" panose="02070309020205020404" pitchFamily="49" charset="0"/>
              </a:rPr>
              <a:t>$ 2,971.16		</a:t>
            </a:r>
            <a:r>
              <a:rPr lang="en-US" sz="1600" dirty="0">
                <a:latin typeface="Courier New" panose="02070309020205020404" pitchFamily="49" charset="0"/>
                <a:cs typeface="Courier New" panose="02070309020205020404" pitchFamily="49" charset="0"/>
              </a:rPr>
              <a:t>Subject to classification of signage exp.</a:t>
            </a:r>
          </a:p>
          <a:p>
            <a:pPr marL="3175" lvl="1" indent="0">
              <a:buNone/>
              <a:tabLst>
                <a:tab pos="2058988" algn="l"/>
                <a:tab pos="4119563" algn="l"/>
              </a:tabLst>
            </a:pPr>
            <a:endParaRPr lang="en-US" sz="1600" b="1" dirty="0">
              <a:latin typeface="Courier New" panose="02070309020205020404" pitchFamily="49" charset="0"/>
              <a:cs typeface="Courier New" panose="02070309020205020404" pitchFamily="49" charset="0"/>
            </a:endParaRPr>
          </a:p>
          <a:p>
            <a:pPr marL="3175" lvl="1" indent="0">
              <a:buNone/>
              <a:tabLst>
                <a:tab pos="2058988" algn="l"/>
                <a:tab pos="4119563" algn="l"/>
              </a:tabLst>
            </a:pPr>
            <a:r>
              <a:rPr lang="en-US" sz="1600" b="1" dirty="0">
                <a:latin typeface="Courier New" panose="02070309020205020404" pitchFamily="49" charset="0"/>
                <a:cs typeface="Courier New" panose="02070309020205020404" pitchFamily="49" charset="0"/>
              </a:rPr>
              <a:t>Notes: </a:t>
            </a:r>
          </a:p>
          <a:p>
            <a:pPr marL="346075" lvl="1" indent="-342900">
              <a:buAutoNum type="arabicParenBoth"/>
              <a:tabLst>
                <a:tab pos="2058988" algn="l"/>
                <a:tab pos="4119563" algn="l"/>
              </a:tabLst>
            </a:pPr>
            <a:r>
              <a:rPr lang="en-US" sz="1600" b="1" dirty="0">
                <a:latin typeface="Courier New" panose="02070309020205020404" pitchFamily="49" charset="0"/>
                <a:cs typeface="Courier New" panose="02070309020205020404" pitchFamily="49" charset="0"/>
              </a:rPr>
              <a:t>The IEEE OCCS owes us their co-sponsorship fees for the last two program meetings.</a:t>
            </a:r>
          </a:p>
          <a:p>
            <a:pPr marL="346075" lvl="1" indent="-342900">
              <a:buAutoNum type="arabicParenBoth"/>
              <a:tabLst>
                <a:tab pos="2058988" algn="l"/>
                <a:tab pos="4119563" algn="l"/>
              </a:tabLst>
            </a:pPr>
            <a:r>
              <a:rPr lang="en-US" sz="1600" b="1" dirty="0">
                <a:latin typeface="Courier New" panose="02070309020205020404" pitchFamily="49" charset="0"/>
                <a:cs typeface="Courier New" panose="02070309020205020404" pitchFamily="49" charset="0"/>
              </a:rPr>
              <a:t>We may need to revisit our banking arrangement due to being hit for deposit fees </a:t>
            </a:r>
          </a:p>
          <a:p>
            <a:pPr>
              <a:tabLst>
                <a:tab pos="2743200" algn="l"/>
                <a:tab pos="4119563" algn="l"/>
              </a:tabLst>
            </a:pPr>
            <a:endParaRPr lang="en-US" sz="1600" b="1" dirty="0">
              <a:latin typeface="Courier New" panose="02070309020205020404" pitchFamily="49" charset="0"/>
              <a:cs typeface="Courier New" panose="02070309020205020404" pitchFamily="49" charset="0"/>
            </a:endParaRPr>
          </a:p>
        </p:txBody>
      </p:sp>
      <p:sp>
        <p:nvSpPr>
          <p:cNvPr id="3" name="Slide Number Placeholder 2"/>
          <p:cNvSpPr>
            <a:spLocks noGrp="1"/>
          </p:cNvSpPr>
          <p:nvPr>
            <p:ph type="sldNum" sz="quarter" idx="12"/>
          </p:nvPr>
        </p:nvSpPr>
        <p:spPr/>
        <p:txBody>
          <a:bodyPr/>
          <a:lstStyle/>
          <a:p>
            <a:fld id="{FBF2B34C-228D-4C96-BD23-53A2368A7952}" type="slidenum">
              <a:rPr lang="en-US" smtClean="0"/>
              <a:t>6</a:t>
            </a:fld>
            <a:endParaRPr lang="en-US" dirty="0"/>
          </a:p>
        </p:txBody>
      </p:sp>
    </p:spTree>
    <p:extLst>
      <p:ext uri="{BB962C8B-B14F-4D97-AF65-F5344CB8AC3E}">
        <p14:creationId xmlns:p14="http://schemas.microsoft.com/office/powerpoint/2010/main" val="1986677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46C18A-B7DF-458E-B672-1B932EA58B5E}"/>
              </a:ext>
            </a:extLst>
          </p:cNvPr>
          <p:cNvSpPr>
            <a:spLocks noGrp="1"/>
          </p:cNvSpPr>
          <p:nvPr>
            <p:ph type="title"/>
          </p:nvPr>
        </p:nvSpPr>
        <p:spPr/>
        <p:txBody>
          <a:bodyPr/>
          <a:lstStyle/>
          <a:p>
            <a:r>
              <a:rPr lang="en-US" dirty="0"/>
              <a:t>Treasurer’s report</a:t>
            </a:r>
          </a:p>
        </p:txBody>
      </p:sp>
      <p:sp>
        <p:nvSpPr>
          <p:cNvPr id="3" name="Content Placeholder 2">
            <a:extLst>
              <a:ext uri="{FF2B5EF4-FFF2-40B4-BE49-F238E27FC236}">
                <a16:creationId xmlns:a16="http://schemas.microsoft.com/office/drawing/2014/main" xmlns="" id="{2ADE6F0A-B9A7-437E-8A5C-156008095282}"/>
              </a:ext>
            </a:extLst>
          </p:cNvPr>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lstStyle/>
          <a:p>
            <a:r>
              <a:rPr lang="en-US" dirty="0" err="1" smtClean="0"/>
              <a:t>Nilo</a:t>
            </a:r>
            <a:r>
              <a:rPr lang="en-US" dirty="0" smtClean="0"/>
              <a:t> reported that the current checking account balance is $4007.11 and that there had been a $450.00 deposit of an IEEE OCCS check.</a:t>
            </a:r>
          </a:p>
          <a:p>
            <a:r>
              <a:rPr lang="en-US" dirty="0" smtClean="0"/>
              <a:t>Per Dan, the IEEE OCCS check represents payment for two past program meetings and for the upcoming May program meeting.</a:t>
            </a:r>
            <a:endParaRPr lang="en-US" dirty="0"/>
          </a:p>
        </p:txBody>
      </p:sp>
      <p:sp>
        <p:nvSpPr>
          <p:cNvPr id="4" name="Slide Number Placeholder 3">
            <a:extLst>
              <a:ext uri="{FF2B5EF4-FFF2-40B4-BE49-F238E27FC236}">
                <a16:creationId xmlns:a16="http://schemas.microsoft.com/office/drawing/2014/main" xmlns="" id="{3770E95F-D66A-4521-B24E-5D9DD1C72D22}"/>
              </a:ext>
            </a:extLst>
          </p:cNvPr>
          <p:cNvSpPr>
            <a:spLocks noGrp="1"/>
          </p:cNvSpPr>
          <p:nvPr>
            <p:ph type="sldNum" sz="quarter" idx="12"/>
          </p:nvPr>
        </p:nvSpPr>
        <p:spPr/>
        <p:txBody>
          <a:bodyPr/>
          <a:lstStyle/>
          <a:p>
            <a:fld id="{FBF2B34C-228D-4C96-BD23-53A2368A7952}" type="slidenum">
              <a:rPr lang="en-US" smtClean="0"/>
              <a:t>7</a:t>
            </a:fld>
            <a:endParaRPr lang="en-US"/>
          </a:p>
        </p:txBody>
      </p:sp>
    </p:spTree>
    <p:extLst>
      <p:ext uri="{BB962C8B-B14F-4D97-AF65-F5344CB8AC3E}">
        <p14:creationId xmlns:p14="http://schemas.microsoft.com/office/powerpoint/2010/main" val="1933285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IRS Status</a:t>
            </a:r>
          </a:p>
        </p:txBody>
      </p:sp>
      <p:sp>
        <p:nvSpPr>
          <p:cNvPr id="3" name="Content Placeholder 2"/>
          <p:cNvSpPr>
            <a:spLocks noGrp="1"/>
          </p:cNvSpPr>
          <p:nvPr>
            <p:ph idx="1"/>
          </p:nvPr>
        </p:nvSpPr>
        <p:spPr/>
        <p:style>
          <a:lnRef idx="3">
            <a:schemeClr val="lt1"/>
          </a:lnRef>
          <a:fillRef idx="1">
            <a:schemeClr val="accent5"/>
          </a:fillRef>
          <a:effectRef idx="1">
            <a:schemeClr val="accent5"/>
          </a:effectRef>
          <a:fontRef idx="minor">
            <a:schemeClr val="lt1"/>
          </a:fontRef>
        </p:style>
        <p:txBody>
          <a:bodyPr/>
          <a:lstStyle/>
          <a:p>
            <a:r>
              <a:rPr lang="en-US" dirty="0"/>
              <a:t>The IRS has </a:t>
            </a:r>
            <a:r>
              <a:rPr lang="en-US" dirty="0" smtClean="0"/>
              <a:t>fixed </a:t>
            </a:r>
            <a:r>
              <a:rPr lang="en-US" dirty="0"/>
              <a:t>the OC ACM Chapter's status on their Exempt Organizations Select Check </a:t>
            </a:r>
            <a:r>
              <a:rPr lang="en-US" dirty="0" smtClean="0"/>
              <a:t>website.</a:t>
            </a:r>
            <a:endParaRPr lang="en-US" dirty="0"/>
          </a:p>
          <a:p>
            <a:r>
              <a:rPr lang="en-US" dirty="0"/>
              <a:t>We do not appear on the </a:t>
            </a:r>
            <a:r>
              <a:rPr lang="en-US" dirty="0" smtClean="0"/>
              <a:t>site which is as expected since the IRS states that </a:t>
            </a:r>
            <a:r>
              <a:rPr lang="en-US" dirty="0" smtClean="0"/>
              <a:t>subordinate organizations may not be reported.</a:t>
            </a:r>
            <a:endParaRPr lang="en-US" dirty="0"/>
          </a:p>
          <a:p>
            <a:r>
              <a:rPr lang="en-US" dirty="0" smtClean="0"/>
              <a:t>We are now recognized as being a </a:t>
            </a:r>
            <a:r>
              <a:rPr lang="en-US" dirty="0"/>
              <a:t>valid tax exempt </a:t>
            </a:r>
            <a:r>
              <a:rPr lang="en-US" dirty="0" smtClean="0"/>
              <a:t>organization by </a:t>
            </a:r>
            <a:r>
              <a:rPr lang="en-US" dirty="0" err="1" smtClean="0"/>
              <a:t>TechSoup</a:t>
            </a:r>
            <a:r>
              <a:rPr lang="en-US" dirty="0" smtClean="0"/>
              <a:t>.</a:t>
            </a:r>
            <a:endParaRPr lang="en-US" dirty="0"/>
          </a:p>
        </p:txBody>
      </p:sp>
      <p:sp>
        <p:nvSpPr>
          <p:cNvPr id="4" name="Slide Number Placeholder 3"/>
          <p:cNvSpPr>
            <a:spLocks noGrp="1"/>
          </p:cNvSpPr>
          <p:nvPr>
            <p:ph type="sldNum" sz="quarter" idx="12"/>
          </p:nvPr>
        </p:nvSpPr>
        <p:spPr/>
        <p:txBody>
          <a:bodyPr/>
          <a:lstStyle/>
          <a:p>
            <a:fld id="{FBF2B34C-228D-4C96-BD23-53A2368A7952}" type="slidenum">
              <a:rPr lang="en-US" smtClean="0"/>
              <a:t>8</a:t>
            </a:fld>
            <a:endParaRPr lang="en-US"/>
          </a:p>
        </p:txBody>
      </p:sp>
    </p:spTree>
    <p:extLst>
      <p:ext uri="{BB962C8B-B14F-4D97-AF65-F5344CB8AC3E}">
        <p14:creationId xmlns:p14="http://schemas.microsoft.com/office/powerpoint/2010/main" val="2194151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Google for Non-Profits Update</a:t>
            </a:r>
          </a:p>
        </p:txBody>
      </p:sp>
      <p:sp>
        <p:nvSpPr>
          <p:cNvPr id="3" name="Content Placeholder 2"/>
          <p:cNvSpPr>
            <a:spLocks noGrp="1"/>
          </p:cNvSpPr>
          <p:nvPr>
            <p:ph idx="1"/>
          </p:nvPr>
        </p:nvSpPr>
        <p:spPr/>
        <p:style>
          <a:lnRef idx="3">
            <a:schemeClr val="lt1"/>
          </a:lnRef>
          <a:fillRef idx="1">
            <a:schemeClr val="accent5"/>
          </a:fillRef>
          <a:effectRef idx="1">
            <a:schemeClr val="accent5"/>
          </a:effectRef>
          <a:fontRef idx="minor">
            <a:schemeClr val="lt1"/>
          </a:fontRef>
        </p:style>
        <p:txBody>
          <a:bodyPr>
            <a:normAutofit/>
          </a:bodyPr>
          <a:lstStyle/>
          <a:p>
            <a:r>
              <a:rPr lang="en-US" dirty="0" smtClean="0"/>
              <a:t>Now that our </a:t>
            </a:r>
            <a:r>
              <a:rPr lang="en-US" dirty="0" err="1" smtClean="0"/>
              <a:t>TechSoup</a:t>
            </a:r>
            <a:r>
              <a:rPr lang="en-US" dirty="0" smtClean="0"/>
              <a:t> status has been corrected, Dan was able to establish </a:t>
            </a:r>
            <a:r>
              <a:rPr lang="en-US" dirty="0"/>
              <a:t>a Google for </a:t>
            </a:r>
            <a:r>
              <a:rPr lang="en-US" dirty="0" smtClean="0"/>
              <a:t>Non Profits account, </a:t>
            </a:r>
            <a:r>
              <a:rPr lang="en-US" dirty="0"/>
              <a:t>which will provide the chapter with a number of benefits including our own email address domain, email accounts, YouTube benefits, etc</a:t>
            </a:r>
            <a:r>
              <a:rPr lang="en-US" dirty="0" smtClean="0"/>
              <a:t>.</a:t>
            </a:r>
          </a:p>
          <a:p>
            <a:r>
              <a:rPr lang="en-US" dirty="0" smtClean="0"/>
              <a:t>We now are enrolled </a:t>
            </a:r>
            <a:r>
              <a:rPr lang="en-US" dirty="0"/>
              <a:t>via Google for Non Profits </a:t>
            </a:r>
            <a:r>
              <a:rPr lang="en-US" dirty="0" smtClean="0"/>
              <a:t>in their G Suite and YouTube Studio offerings.</a:t>
            </a:r>
          </a:p>
          <a:p>
            <a:r>
              <a:rPr lang="en-US" dirty="0" smtClean="0"/>
              <a:t>As part of the setup of G Suite, we established an </a:t>
            </a:r>
            <a:r>
              <a:rPr lang="en-US" i="1" dirty="0" smtClean="0"/>
              <a:t>oc-acm.org</a:t>
            </a:r>
            <a:r>
              <a:rPr lang="en-US" dirty="0" smtClean="0"/>
              <a:t> domain which will cost us $12 per year to maintain.</a:t>
            </a:r>
            <a:endParaRPr lang="en-US" dirty="0"/>
          </a:p>
        </p:txBody>
      </p:sp>
      <p:sp>
        <p:nvSpPr>
          <p:cNvPr id="4" name="Slide Number Placeholder 3"/>
          <p:cNvSpPr>
            <a:spLocks noGrp="1"/>
          </p:cNvSpPr>
          <p:nvPr>
            <p:ph type="sldNum" sz="quarter" idx="12"/>
          </p:nvPr>
        </p:nvSpPr>
        <p:spPr/>
        <p:txBody>
          <a:bodyPr/>
          <a:lstStyle/>
          <a:p>
            <a:fld id="{FBF2B34C-228D-4C96-BD23-53A2368A7952}" type="slidenum">
              <a:rPr lang="en-US" smtClean="0"/>
              <a:t>9</a:t>
            </a:fld>
            <a:endParaRPr lang="en-US"/>
          </a:p>
        </p:txBody>
      </p:sp>
    </p:spTree>
    <p:extLst>
      <p:ext uri="{BB962C8B-B14F-4D97-AF65-F5344CB8AC3E}">
        <p14:creationId xmlns:p14="http://schemas.microsoft.com/office/powerpoint/2010/main" val="38018973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110504</TotalTime>
  <Words>1263</Words>
  <Application>Microsoft Office PowerPoint</Application>
  <PresentationFormat>Widescreen</PresentationFormat>
  <Paragraphs>209</Paragraphs>
  <Slides>19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Courier New</vt:lpstr>
      <vt:lpstr>Times New Roman</vt:lpstr>
      <vt:lpstr>Office Theme</vt:lpstr>
      <vt:lpstr>OC ACM Executive Committee April 2018 Meeting Agenda and Notes</vt:lpstr>
      <vt:lpstr>Conference Call - Zoom</vt:lpstr>
      <vt:lpstr>Conference Call (If zoom does not work)</vt:lpstr>
      <vt:lpstr>Meeting Attendees</vt:lpstr>
      <vt:lpstr>Motions</vt:lpstr>
      <vt:lpstr>Financial Report as of March 27, 2018</vt:lpstr>
      <vt:lpstr>Treasurer’s report</vt:lpstr>
      <vt:lpstr>IRS Status</vt:lpstr>
      <vt:lpstr>Google for Non-Profits Update</vt:lpstr>
      <vt:lpstr>Actions related to G-Suite</vt:lpstr>
      <vt:lpstr>Newly Elected Officers</vt:lpstr>
      <vt:lpstr>Newly Elected Officers(cont.)</vt:lpstr>
      <vt:lpstr>2018 Program Meetings</vt:lpstr>
      <vt:lpstr>May16, 2018: Prof. Justin Dressel Schmid College of Science and Technology at Chapman University, Institute for Quantum Studies Quantum Computing : State of Play</vt:lpstr>
      <vt:lpstr>Potential Topics and Speakers</vt:lpstr>
      <vt:lpstr>Status Reports</vt:lpstr>
      <vt:lpstr>Fundraising -- David Forse</vt:lpstr>
      <vt:lpstr>Status Reports</vt:lpstr>
      <vt:lpstr>Other Business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 ACM Committee August Meeting Agenda</dc:title>
  <dc:creator>Daniel Whelan</dc:creator>
  <cp:lastModifiedBy>Daniel Whelan</cp:lastModifiedBy>
  <cp:revision>546</cp:revision>
  <dcterms:created xsi:type="dcterms:W3CDTF">2015-08-26T18:47:18Z</dcterms:created>
  <dcterms:modified xsi:type="dcterms:W3CDTF">2018-04-28T21:37:50Z</dcterms:modified>
</cp:coreProperties>
</file>